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  <p:sldMasterId id="2147483715" r:id="rId5"/>
  </p:sldMasterIdLst>
  <p:notesMasterIdLst>
    <p:notesMasterId r:id="rId24"/>
  </p:notesMasterIdLst>
  <p:handoutMasterIdLst>
    <p:handoutMasterId r:id="rId25"/>
  </p:handoutMasterIdLst>
  <p:sldIdLst>
    <p:sldId id="331" r:id="rId6"/>
    <p:sldId id="333" r:id="rId7"/>
    <p:sldId id="1562" r:id="rId8"/>
    <p:sldId id="1563" r:id="rId9"/>
    <p:sldId id="1564" r:id="rId10"/>
    <p:sldId id="1565" r:id="rId11"/>
    <p:sldId id="1566" r:id="rId12"/>
    <p:sldId id="1567" r:id="rId13"/>
    <p:sldId id="1568" r:id="rId14"/>
    <p:sldId id="1569" r:id="rId15"/>
    <p:sldId id="1570" r:id="rId16"/>
    <p:sldId id="1575" r:id="rId17"/>
    <p:sldId id="300" r:id="rId18"/>
    <p:sldId id="1576" r:id="rId19"/>
    <p:sldId id="299" r:id="rId20"/>
    <p:sldId id="1571" r:id="rId21"/>
    <p:sldId id="1572" r:id="rId22"/>
    <p:sldId id="1573" r:id="rId23"/>
  </p:sldIdLst>
  <p:sldSz cx="14630400" cy="8229600"/>
  <p:notesSz cx="6858000" cy="9144000"/>
  <p:defaultTextStyle>
    <a:defPPr>
      <a:defRPr lang="en-US"/>
    </a:defPPr>
    <a:lvl1pPr marL="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0" userDrawn="1">
          <p15:clr>
            <a:srgbClr val="A4A3A4"/>
          </p15:clr>
        </p15:guide>
        <p15:guide id="2" orient="horz" pos="4637" userDrawn="1">
          <p15:clr>
            <a:srgbClr val="A4A3A4"/>
          </p15:clr>
        </p15:guide>
        <p15:guide id="3" orient="horz" pos="3859" userDrawn="1">
          <p15:clr>
            <a:srgbClr val="A4A3A4"/>
          </p15:clr>
        </p15:guide>
        <p15:guide id="4" orient="horz" pos="5114" userDrawn="1">
          <p15:clr>
            <a:srgbClr val="A4A3A4"/>
          </p15:clr>
        </p15:guide>
        <p15:guide id="5" orient="horz" pos="2160" userDrawn="1">
          <p15:clr>
            <a:srgbClr val="A4A3A4"/>
          </p15:clr>
        </p15:guide>
        <p15:guide id="6" orient="horz" pos="2205" userDrawn="1">
          <p15:clr>
            <a:srgbClr val="A4A3A4"/>
          </p15:clr>
        </p15:guide>
        <p15:guide id="7" orient="horz" pos="3325" userDrawn="1">
          <p15:clr>
            <a:srgbClr val="A4A3A4"/>
          </p15:clr>
        </p15:guide>
        <p15:guide id="8" orient="horz" pos="200" userDrawn="1">
          <p15:clr>
            <a:srgbClr val="A4A3A4"/>
          </p15:clr>
        </p15:guide>
        <p15:guide id="9" orient="horz" pos="3370" userDrawn="1">
          <p15:clr>
            <a:srgbClr val="A4A3A4"/>
          </p15:clr>
        </p15:guide>
        <p15:guide id="10" orient="horz" pos="4574" userDrawn="1">
          <p15:clr>
            <a:srgbClr val="A4A3A4"/>
          </p15:clr>
        </p15:guide>
        <p15:guide id="11" pos="1536" userDrawn="1">
          <p15:clr>
            <a:srgbClr val="A4A3A4"/>
          </p15:clr>
        </p15:guide>
        <p15:guide id="12" pos="2808" userDrawn="1">
          <p15:clr>
            <a:srgbClr val="A4A3A4"/>
          </p15:clr>
        </p15:guide>
        <p15:guide id="13" pos="4613" userDrawn="1">
          <p15:clr>
            <a:srgbClr val="A4A3A4"/>
          </p15:clr>
        </p15:guide>
        <p15:guide id="14" pos="4030" userDrawn="1">
          <p15:clr>
            <a:srgbClr val="A4A3A4"/>
          </p15:clr>
        </p15:guide>
        <p15:guide id="15" pos="7664" userDrawn="1">
          <p15:clr>
            <a:srgbClr val="A4A3A4"/>
          </p15:clr>
        </p15:guide>
        <p15:guide id="16" pos="3979" userDrawn="1">
          <p15:clr>
            <a:srgbClr val="A4A3A4"/>
          </p15:clr>
        </p15:guide>
        <p15:guide id="17" pos="2755" userDrawn="1">
          <p15:clr>
            <a:srgbClr val="A4A3A4"/>
          </p15:clr>
        </p15:guide>
        <p15:guide id="18" pos="1579" userDrawn="1">
          <p15:clr>
            <a:srgbClr val="A4A3A4"/>
          </p15:clr>
        </p15:guide>
        <p15:guide id="19" pos="7709" userDrawn="1">
          <p15:clr>
            <a:srgbClr val="A4A3A4"/>
          </p15:clr>
        </p15:guide>
        <p15:guide id="20" pos="5211" userDrawn="1">
          <p15:clr>
            <a:srgbClr val="A4A3A4"/>
          </p15:clr>
        </p15:guide>
        <p15:guide id="21" userDrawn="1">
          <p15:clr>
            <a:srgbClr val="A4A3A4"/>
          </p15:clr>
        </p15:guide>
        <p15:guide id="22" pos="5256" userDrawn="1">
          <p15:clr>
            <a:srgbClr val="A4A3A4"/>
          </p15:clr>
        </p15:guide>
        <p15:guide id="23" pos="6435" userDrawn="1">
          <p15:clr>
            <a:srgbClr val="A4A3A4"/>
          </p15:clr>
        </p15:guide>
        <p15:guide id="24" pos="6485" userDrawn="1">
          <p15:clr>
            <a:srgbClr val="A4A3A4"/>
          </p15:clr>
        </p15:guide>
        <p15:guide id="25" pos="8870" userDrawn="1">
          <p15:clr>
            <a:srgbClr val="A4A3A4"/>
          </p15:clr>
        </p15:guide>
        <p15:guide id="26" pos="352" userDrawn="1">
          <p15:clr>
            <a:srgbClr val="A4A3A4"/>
          </p15:clr>
        </p15:guide>
        <p15:guide id="27" pos="557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00"/>
    <a:srgbClr val="232F3E"/>
    <a:srgbClr val="595A5D"/>
    <a:srgbClr val="414042"/>
    <a:srgbClr val="DCDCDC"/>
    <a:srgbClr val="4F81BD"/>
    <a:srgbClr val="0C9B2E"/>
    <a:srgbClr val="FFFAD0"/>
    <a:srgbClr val="FFF8AE"/>
    <a:srgbClr val="FCB6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335" autoAdjust="0"/>
    <p:restoredTop sz="73992" autoAdjust="0"/>
  </p:normalViewPr>
  <p:slideViewPr>
    <p:cSldViewPr snapToGrid="0" showGuides="1">
      <p:cViewPr varScale="1">
        <p:scale>
          <a:sx n="65" d="100"/>
          <a:sy n="65" d="100"/>
        </p:scale>
        <p:origin x="216" y="496"/>
      </p:cViewPr>
      <p:guideLst>
        <p:guide orient="horz" pos="1030"/>
        <p:guide orient="horz" pos="4637"/>
        <p:guide orient="horz" pos="3859"/>
        <p:guide orient="horz" pos="5114"/>
        <p:guide orient="horz" pos="2160"/>
        <p:guide orient="horz" pos="2205"/>
        <p:guide orient="horz" pos="3325"/>
        <p:guide orient="horz" pos="200"/>
        <p:guide orient="horz" pos="3370"/>
        <p:guide orient="horz" pos="4574"/>
        <p:guide pos="1536"/>
        <p:guide pos="2808"/>
        <p:guide pos="4613"/>
        <p:guide pos="4030"/>
        <p:guide pos="7664"/>
        <p:guide pos="3979"/>
        <p:guide pos="2755"/>
        <p:guide pos="1579"/>
        <p:guide pos="7709"/>
        <p:guide pos="5211"/>
        <p:guide/>
        <p:guide pos="5256"/>
        <p:guide pos="6435"/>
        <p:guide pos="6485"/>
        <p:guide pos="8870"/>
        <p:guide pos="352"/>
        <p:guide pos="55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9" d="100"/>
          <a:sy n="109" d="100"/>
        </p:scale>
        <p:origin x="317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EAAF34-71F8-6342-832E-C583FEB3FB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700CEA-93F0-3648-8636-3ECA00800B2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887149-AF03-6142-908A-3DD284EAF54B}" type="datetimeFigureOut">
              <a:rPr lang="en-US" smtClean="0"/>
              <a:t>1/21/20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D72482-B212-B34F-AAFC-10B8C8EF77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B9C6E-4611-5A44-8B47-37FCE89DEB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1AC043-34FA-4C46-BDAD-AE3E2DBAD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46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0B25AC41-3BEC-9247-8322-91B80C013F2D}" type="datetimeFigureOut">
              <a:rPr lang="en-US" smtClean="0"/>
              <a:pPr/>
              <a:t>1/21/20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31520" rtl="0" eaLnBrk="1" latinLnBrk="0" hangingPunct="1">
      <a:defRPr sz="1920" b="0" i="0" kern="1200">
        <a:solidFill>
          <a:schemeClr val="tx1"/>
        </a:solidFill>
        <a:latin typeface="Amazon Ember Regular" charset="0"/>
        <a:ea typeface="+mn-ea"/>
        <a:cs typeface="+mn-cs"/>
      </a:defRPr>
    </a:lvl1pPr>
    <a:lvl2pPr marL="731520" algn="l" defTabSz="731520" rtl="0" eaLnBrk="1" latinLnBrk="0" hangingPunct="1">
      <a:defRPr sz="1920" b="0" i="0" kern="1200">
        <a:solidFill>
          <a:schemeClr val="tx1"/>
        </a:solidFill>
        <a:latin typeface="Amazon Ember Regular" charset="0"/>
        <a:ea typeface="+mn-ea"/>
        <a:cs typeface="+mn-cs"/>
      </a:defRPr>
    </a:lvl2pPr>
    <a:lvl3pPr marL="1463040" algn="l" defTabSz="731520" rtl="0" eaLnBrk="1" latinLnBrk="0" hangingPunct="1">
      <a:defRPr sz="1920" b="0" i="0" kern="1200">
        <a:solidFill>
          <a:schemeClr val="tx1"/>
        </a:solidFill>
        <a:latin typeface="Amazon Ember Regular" charset="0"/>
        <a:ea typeface="+mn-ea"/>
        <a:cs typeface="+mn-cs"/>
      </a:defRPr>
    </a:lvl3pPr>
    <a:lvl4pPr marL="2194560" algn="l" defTabSz="731520" rtl="0" eaLnBrk="1" latinLnBrk="0" hangingPunct="1">
      <a:defRPr sz="1920" b="0" i="0" kern="1200">
        <a:solidFill>
          <a:schemeClr val="tx1"/>
        </a:solidFill>
        <a:latin typeface="Amazon Ember Regular" charset="0"/>
        <a:ea typeface="+mn-ea"/>
        <a:cs typeface="+mn-cs"/>
      </a:defRPr>
    </a:lvl4pPr>
    <a:lvl5pPr marL="2926080" algn="l" defTabSz="731520" rtl="0" eaLnBrk="1" latinLnBrk="0" hangingPunct="1">
      <a:defRPr sz="1920" b="0" i="0" kern="1200">
        <a:solidFill>
          <a:schemeClr val="tx1"/>
        </a:solidFill>
        <a:latin typeface="Amazon Ember Regular" charset="0"/>
        <a:ea typeface="+mn-ea"/>
        <a:cs typeface="+mn-cs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920" b="0" i="0" kern="1200" dirty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• Kinesis Streams: low latency streaming ingest at scale</a:t>
            </a:r>
            <a:br>
              <a:rPr lang="en-IN" sz="1920" b="0" i="0" kern="1200" dirty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</a:br>
            <a:r>
              <a:rPr lang="en-IN" sz="1920" b="0" i="0" kern="1200" dirty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• Kinesis Analytics: perform real-time analytics on streams using SQL</a:t>
            </a:r>
            <a:br>
              <a:rPr lang="en-IN" sz="1920" b="0" i="0" kern="1200" dirty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</a:br>
            <a:r>
              <a:rPr lang="en-IN" sz="1920" b="0" i="0" kern="1200" dirty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• Kinesis Firehose: load streams into S3, Redshift, </a:t>
            </a:r>
            <a:r>
              <a:rPr lang="en-IN" sz="1920" b="0" i="0" kern="1200" dirty="0" err="1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ElasticSearch</a:t>
            </a:r>
            <a:r>
              <a:rPr lang="en-IN" sz="1920" b="0" i="0" kern="1200" dirty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 &amp; Splunk </a:t>
            </a:r>
            <a:endParaRPr lang="en-IN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366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66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674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000" dirty="0">
                <a:solidFill>
                  <a:srgbClr val="424747"/>
                </a:solidFill>
                <a:effectLst/>
                <a:latin typeface="ArialMT"/>
              </a:rPr>
              <a:t>• </a:t>
            </a:r>
            <a:r>
              <a:rPr lang="en-IN" sz="2000" b="0" dirty="0">
                <a:solidFill>
                  <a:srgbClr val="424747"/>
                </a:solidFill>
                <a:effectLst/>
                <a:latin typeface="SegoeWP"/>
              </a:rPr>
              <a:t>Fully Managed Service, no administration</a:t>
            </a:r>
            <a:br>
              <a:rPr lang="en-IN" sz="2000" b="0" dirty="0">
                <a:solidFill>
                  <a:srgbClr val="424747"/>
                </a:solidFill>
                <a:effectLst/>
                <a:latin typeface="SegoeWP"/>
              </a:rPr>
            </a:br>
            <a:r>
              <a:rPr lang="en-IN" sz="2000" dirty="0">
                <a:solidFill>
                  <a:srgbClr val="424747"/>
                </a:solidFill>
                <a:effectLst/>
                <a:latin typeface="ArialMT"/>
              </a:rPr>
              <a:t>• </a:t>
            </a:r>
            <a:r>
              <a:rPr lang="en-IN" sz="2000" b="0" dirty="0">
                <a:solidFill>
                  <a:srgbClr val="424747"/>
                </a:solidFill>
                <a:effectLst/>
                <a:latin typeface="SegoeWP"/>
              </a:rPr>
              <a:t>Near Real Time (60 seconds latency minimum for non full batches)</a:t>
            </a:r>
            <a:br>
              <a:rPr lang="en-IN" sz="2000" b="0" dirty="0">
                <a:solidFill>
                  <a:srgbClr val="424747"/>
                </a:solidFill>
                <a:effectLst/>
                <a:latin typeface="SegoeWP"/>
              </a:rPr>
            </a:br>
            <a:r>
              <a:rPr lang="en-IN" sz="2000" dirty="0">
                <a:solidFill>
                  <a:srgbClr val="424747"/>
                </a:solidFill>
                <a:effectLst/>
                <a:latin typeface="ArialMT"/>
              </a:rPr>
              <a:t>• </a:t>
            </a:r>
            <a:r>
              <a:rPr lang="en-IN" sz="2000" b="0" dirty="0">
                <a:solidFill>
                  <a:srgbClr val="424747"/>
                </a:solidFill>
                <a:effectLst/>
                <a:latin typeface="SegoeWP"/>
              </a:rPr>
              <a:t>Load data into Redshift / Amazon S3 / </a:t>
            </a:r>
            <a:r>
              <a:rPr lang="en-IN" sz="2000" b="0" dirty="0" err="1">
                <a:solidFill>
                  <a:srgbClr val="424747"/>
                </a:solidFill>
                <a:effectLst/>
                <a:latin typeface="SegoeWP"/>
              </a:rPr>
              <a:t>ElasticSearch</a:t>
            </a:r>
            <a:r>
              <a:rPr lang="en-IN" sz="2000" b="0" dirty="0">
                <a:solidFill>
                  <a:srgbClr val="424747"/>
                </a:solidFill>
                <a:effectLst/>
                <a:latin typeface="SegoeWP"/>
              </a:rPr>
              <a:t> / Splunk</a:t>
            </a:r>
            <a:br>
              <a:rPr lang="en-IN" sz="2000" b="0" dirty="0">
                <a:solidFill>
                  <a:srgbClr val="424747"/>
                </a:solidFill>
                <a:effectLst/>
                <a:latin typeface="SegoeWP"/>
              </a:rPr>
            </a:br>
            <a:r>
              <a:rPr lang="en-IN" sz="2000" dirty="0">
                <a:solidFill>
                  <a:srgbClr val="424747"/>
                </a:solidFill>
                <a:effectLst/>
                <a:latin typeface="ArialMT"/>
              </a:rPr>
              <a:t>• </a:t>
            </a:r>
            <a:r>
              <a:rPr lang="en-IN" sz="2000" b="0" dirty="0">
                <a:solidFill>
                  <a:srgbClr val="424747"/>
                </a:solidFill>
                <a:effectLst/>
                <a:latin typeface="SegoeWP"/>
              </a:rPr>
              <a:t>Automatic scaling</a:t>
            </a:r>
            <a:br>
              <a:rPr lang="en-IN" sz="2000" b="0" dirty="0">
                <a:solidFill>
                  <a:srgbClr val="424747"/>
                </a:solidFill>
                <a:effectLst/>
                <a:latin typeface="SegoeWP"/>
              </a:rPr>
            </a:br>
            <a:r>
              <a:rPr lang="en-IN" sz="2000" dirty="0">
                <a:solidFill>
                  <a:srgbClr val="424747"/>
                </a:solidFill>
                <a:effectLst/>
                <a:latin typeface="ArialMT"/>
              </a:rPr>
              <a:t>• </a:t>
            </a:r>
            <a:r>
              <a:rPr lang="en-IN" sz="2000" b="0" dirty="0">
                <a:solidFill>
                  <a:srgbClr val="424747"/>
                </a:solidFill>
                <a:effectLst/>
                <a:latin typeface="SegoeWP"/>
              </a:rPr>
              <a:t>Supports many data formats</a:t>
            </a:r>
            <a:br>
              <a:rPr lang="en-IN" sz="2000" b="0" dirty="0">
                <a:solidFill>
                  <a:srgbClr val="424747"/>
                </a:solidFill>
                <a:effectLst/>
                <a:latin typeface="SegoeWP"/>
              </a:rPr>
            </a:br>
            <a:r>
              <a:rPr lang="en-IN" sz="2000" dirty="0">
                <a:solidFill>
                  <a:srgbClr val="424747"/>
                </a:solidFill>
                <a:effectLst/>
                <a:latin typeface="ArialMT"/>
              </a:rPr>
              <a:t>• </a:t>
            </a:r>
            <a:r>
              <a:rPr lang="en-IN" sz="2000" b="0" dirty="0">
                <a:solidFill>
                  <a:srgbClr val="424747"/>
                </a:solidFill>
                <a:effectLst/>
                <a:latin typeface="SegoeWP"/>
              </a:rPr>
              <a:t>Data Conversions from JSON to Parquet / ORC (only for S3)</a:t>
            </a:r>
            <a:br>
              <a:rPr lang="en-IN" sz="2000" b="0" dirty="0">
                <a:solidFill>
                  <a:srgbClr val="424747"/>
                </a:solidFill>
                <a:effectLst/>
                <a:latin typeface="SegoeWP"/>
              </a:rPr>
            </a:br>
            <a:r>
              <a:rPr lang="en-IN" sz="2000" dirty="0">
                <a:solidFill>
                  <a:srgbClr val="424747"/>
                </a:solidFill>
                <a:effectLst/>
                <a:latin typeface="ArialMT"/>
              </a:rPr>
              <a:t>• </a:t>
            </a:r>
            <a:r>
              <a:rPr lang="en-IN" sz="2000" b="0" dirty="0">
                <a:solidFill>
                  <a:srgbClr val="424747"/>
                </a:solidFill>
                <a:effectLst/>
                <a:latin typeface="SegoeWP"/>
              </a:rPr>
              <a:t>Data Transformation through AWS Lambda (ex: CSV =&gt; JSON)</a:t>
            </a:r>
            <a:br>
              <a:rPr lang="en-IN" sz="2000" b="0" dirty="0">
                <a:solidFill>
                  <a:srgbClr val="424747"/>
                </a:solidFill>
                <a:effectLst/>
                <a:latin typeface="SegoeWP"/>
              </a:rPr>
            </a:br>
            <a:r>
              <a:rPr lang="en-IN" sz="2000" dirty="0">
                <a:solidFill>
                  <a:srgbClr val="424747"/>
                </a:solidFill>
                <a:effectLst/>
                <a:latin typeface="ArialMT"/>
              </a:rPr>
              <a:t>• </a:t>
            </a:r>
            <a:r>
              <a:rPr lang="en-IN" sz="2000" b="0" dirty="0">
                <a:solidFill>
                  <a:srgbClr val="424747"/>
                </a:solidFill>
                <a:effectLst/>
                <a:latin typeface="SegoeWP"/>
              </a:rPr>
              <a:t>Supports compression when target is Amazon S3 (GZIP, ZIP, and SNAPPY) </a:t>
            </a:r>
            <a:r>
              <a:rPr lang="en-IN" sz="2000" dirty="0">
                <a:solidFill>
                  <a:srgbClr val="424747"/>
                </a:solidFill>
                <a:effectLst/>
                <a:latin typeface="ArialMT"/>
              </a:rPr>
              <a:t>• </a:t>
            </a:r>
            <a:r>
              <a:rPr lang="en-IN" sz="2000" b="0" dirty="0">
                <a:solidFill>
                  <a:srgbClr val="424747"/>
                </a:solidFill>
                <a:effectLst/>
                <a:latin typeface="SegoeWP"/>
              </a:rPr>
              <a:t>Only GZIP is the data is further loaded into Redshift</a:t>
            </a:r>
            <a:br>
              <a:rPr lang="en-IN" sz="2000" b="0" dirty="0">
                <a:solidFill>
                  <a:srgbClr val="424747"/>
                </a:solidFill>
                <a:effectLst/>
                <a:latin typeface="SegoeWP"/>
              </a:rPr>
            </a:br>
            <a:r>
              <a:rPr lang="en-IN" sz="2000" dirty="0">
                <a:solidFill>
                  <a:srgbClr val="424747"/>
                </a:solidFill>
                <a:effectLst/>
                <a:latin typeface="ArialMT"/>
              </a:rPr>
              <a:t>• </a:t>
            </a:r>
            <a:r>
              <a:rPr lang="en-IN" sz="2000" b="0" dirty="0">
                <a:solidFill>
                  <a:srgbClr val="424747"/>
                </a:solidFill>
                <a:effectLst/>
                <a:latin typeface="SegoeWP"/>
              </a:rPr>
              <a:t>Pay for the amount of data going through Firehose</a:t>
            </a:r>
            <a:br>
              <a:rPr lang="en-IN" sz="2000" b="0" dirty="0">
                <a:solidFill>
                  <a:srgbClr val="424747"/>
                </a:solidFill>
                <a:effectLst/>
                <a:latin typeface="SegoeWP"/>
              </a:rPr>
            </a:br>
            <a:endParaRPr lang="en-IN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403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5" Type="http://schemas.microsoft.com/office/2007/relationships/hdphoto" Target="../media/hdphoto2.wdp"/><Relationship Id="rId4" Type="http://schemas.openxmlformats.org/officeDocument/2006/relationships/image" Target="../media/image17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5" Type="http://schemas.microsoft.com/office/2007/relationships/hdphoto" Target="../media/hdphoto2.wdp"/><Relationship Id="rId4" Type="http://schemas.openxmlformats.org/officeDocument/2006/relationships/image" Target="../media/image17.png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Two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ircuit&#10;&#10;Description automatically generated">
            <a:extLst>
              <a:ext uri="{FF2B5EF4-FFF2-40B4-BE49-F238E27FC236}">
                <a16:creationId xmlns:a16="http://schemas.microsoft.com/office/drawing/2014/main" id="{AD1008BF-36DF-1743-8CA5-640793A193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48640" y="5950356"/>
            <a:ext cx="5892800" cy="9965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600" baseline="0"/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Click to edit date, location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48640" y="3053166"/>
            <a:ext cx="11719981" cy="11912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6400" b="1" i="0" baseline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48640" y="4253721"/>
            <a:ext cx="9666531" cy="123124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900"/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48820" y="731520"/>
            <a:ext cx="1356939" cy="81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040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>
            <a:normAutofit/>
          </a:bodyPr>
          <a:lstStyle>
            <a:lvl1pPr>
              <a:defRPr sz="3800" b="1" i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39" y="1645920"/>
            <a:ext cx="4572000" cy="502863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5A50D07-5C25-B541-89CC-C515FB54B1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509760" y="1645920"/>
            <a:ext cx="4572000" cy="502863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0FF44110-D1F4-664B-9593-79828332286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86400" y="1645920"/>
            <a:ext cx="3657600" cy="268629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886DFCC3-A169-A648-A099-3583B633E6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4767345"/>
            <a:ext cx="3657600" cy="18928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A01D95-E873-684A-A310-3DB9106586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87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8862" y="183898"/>
            <a:ext cx="13520037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40" y="1645920"/>
            <a:ext cx="8330183" cy="50286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5A50D07-5C25-B541-89CC-C515FB54B1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326880" y="1645920"/>
            <a:ext cx="4754880" cy="50286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1DA9AA-7EB5-BC47-9BD7-3F3BB94BFB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2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>
            <a:normAutofit/>
          </a:bodyPr>
          <a:lstStyle>
            <a:lvl1pPr>
              <a:defRPr sz="3800" b="1" i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40" y="1645920"/>
            <a:ext cx="13514832" cy="53381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E54881-CD7F-C944-A945-9ED538B0BE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01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4630400" cy="82295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A3235B-FBF5-7C47-871D-951BFE3D80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516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_Logo_Customer_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2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65E46D-C0D2-7642-AF47-40070CB7653A}"/>
              </a:ext>
            </a:extLst>
          </p:cNvPr>
          <p:cNvSpPr/>
          <p:nvPr userDrawn="1"/>
        </p:nvSpPr>
        <p:spPr>
          <a:xfrm>
            <a:off x="0" y="1645920"/>
            <a:ext cx="14630400" cy="532964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08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46674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328298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709922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1091547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F1543634-A736-BA4B-A10A-31EE0B13FC1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6674" y="4696978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1DBC551-9315-1F45-A672-93EB0600749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28298" y="4696978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B66963A-7841-B341-A47C-7BEFE1F8B8C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709922" y="4696978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7E808491-1004-3A44-87DD-41D21C9E39C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1091547" y="4696978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A51E26-6B70-8545-9800-747363F7AA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05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Logo_Customer_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2307"/>
          </a:xfr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43902" y="1873467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5566893" y="1873467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599958" y="1873467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543902" y="4451796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5566893" y="4451796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0599958" y="4451796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39F117-ADCA-9444-85D0-19D38CA7F4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93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/>
          <a:lstStyle>
            <a:lvl1pPr>
              <a:defRPr b="1" i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D7DA888D-68DB-9B44-9614-56AAAAE93DF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48640" y="1645920"/>
            <a:ext cx="13510260" cy="5003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EB5C62-7189-204B-BD78-7570209668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68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39" y="183898"/>
            <a:ext cx="13509463" cy="873186"/>
          </a:xfrm>
        </p:spPr>
        <p:txBody>
          <a:bodyPr/>
          <a:lstStyle>
            <a:lvl1pPr>
              <a:defRPr b="1" i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hart Placeholder 5">
            <a:extLst>
              <a:ext uri="{FF2B5EF4-FFF2-40B4-BE49-F238E27FC236}">
                <a16:creationId xmlns:a16="http://schemas.microsoft.com/office/drawing/2014/main" id="{B3C77AD1-4897-A546-B977-5EB6406DD175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48640" y="1645920"/>
            <a:ext cx="13510260" cy="544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3C1F87-93ED-B34D-BB7E-C8C10B1E0B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61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39" y="183898"/>
            <a:ext cx="13509463" cy="872307"/>
          </a:xfr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878172D-692F-8A47-81EA-89C129774DB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48640" y="1645920"/>
            <a:ext cx="13510260" cy="544576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052C3D-299C-AA40-9529-6016A28DCE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069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39" y="183898"/>
            <a:ext cx="13509463" cy="872307"/>
          </a:xfr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hart Placeholder 5">
            <a:extLst>
              <a:ext uri="{FF2B5EF4-FFF2-40B4-BE49-F238E27FC236}">
                <a16:creationId xmlns:a16="http://schemas.microsoft.com/office/drawing/2014/main" id="{08142378-5C5C-8B40-AD27-B9BE74F6EA7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48640" y="1645920"/>
            <a:ext cx="13510260" cy="544576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FF427-7E42-A34B-B7C9-204787A184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304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of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20CA0-5CE7-1A4B-ACE6-C7A15B82C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993392"/>
          </a:xfr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0D4E-8635-D746-9FE7-1EE20F49E4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1645920"/>
            <a:ext cx="13510260" cy="4686301"/>
          </a:xfrm>
          <a:prstGeom prst="rect">
            <a:avLst/>
          </a:prstGeom>
        </p:spPr>
        <p:txBody>
          <a:bodyPr/>
          <a:lstStyle>
            <a:lvl5pPr>
              <a:defRPr sz="1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ACCDD4-2E2C-B842-8B78-FF98056D3A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86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_Slide_and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F7B6760-A4C3-3346-B49E-47C2936C7F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9600" b="1" cap="none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Q&amp;A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4752341"/>
            <a:ext cx="8219440" cy="783078"/>
          </a:xfrm>
          <a:prstGeom prst="rect">
            <a:avLst/>
          </a:prstGeom>
        </p:spPr>
        <p:txBody>
          <a:bodyPr/>
          <a:lstStyle>
            <a:lvl1pPr>
              <a:defRPr sz="2900"/>
            </a:lvl1pPr>
            <a:lvl2pPr marL="73152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F1B5B6-8CC9-F245-BF43-9294E4EC44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3349613" y="7531058"/>
            <a:ext cx="709192" cy="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820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_Slide_and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ircuit&#10;&#10;Description automatically generated">
            <a:extLst>
              <a:ext uri="{FF2B5EF4-FFF2-40B4-BE49-F238E27FC236}">
                <a16:creationId xmlns:a16="http://schemas.microsoft.com/office/drawing/2014/main" id="{5CA16D53-A5C1-FB40-86D5-E860CDA1FE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i="0" cap="none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4752341"/>
            <a:ext cx="8219440" cy="783078"/>
          </a:xfrm>
          <a:prstGeom prst="rect">
            <a:avLst/>
          </a:prstGeom>
        </p:spPr>
        <p:txBody>
          <a:bodyPr/>
          <a:lstStyle>
            <a:lvl1pPr>
              <a:defRPr sz="2900"/>
            </a:lvl1pPr>
            <a:lvl2pPr marL="73152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6547C1-AC56-604D-B886-E570A90227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48820" y="731520"/>
            <a:ext cx="1356939" cy="81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94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647E4-E7F7-9646-880C-2CDC95018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183898"/>
            <a:ext cx="13514832" cy="904122"/>
          </a:xfrm>
        </p:spPr>
        <p:txBody>
          <a:bodyPr/>
          <a:lstStyle>
            <a:lvl1pPr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180480-68DE-6846-99B2-84B2D1519C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838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_of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4832" cy="87318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947" y="1645920"/>
            <a:ext cx="13514832" cy="56862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1188720" indent="-457200">
              <a:buFont typeface="Arial"/>
              <a:buChar char="•"/>
              <a:defRPr>
                <a:solidFill>
                  <a:schemeClr val="tx2"/>
                </a:solidFill>
              </a:defRPr>
            </a:lvl2pPr>
            <a:lvl3pPr marL="1828800" indent="-365760">
              <a:buFont typeface="Arial"/>
              <a:buChar char="•"/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BDABA8-F309-3648-B28C-EA66770C5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59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w_to_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516341" y="-4548146"/>
            <a:ext cx="184731" cy="801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608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133B37-BB08-4347-B71D-D01F225ECB4D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59" y="9767944"/>
            <a:ext cx="184731" cy="801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608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954A5E-A2DC-9041-9311-DBC4F345DE43}"/>
              </a:ext>
            </a:extLst>
          </p:cNvPr>
          <p:cNvSpPr txBox="1"/>
          <p:nvPr userDrawn="1"/>
        </p:nvSpPr>
        <p:spPr>
          <a:xfrm>
            <a:off x="538863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20" b="0" i="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2020, Amazon Web Services, Inc. or its Affiliates.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4FEE37-8BCF-024F-AC51-4E416448F7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60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C7FC9AB-5A24-4F03-AB8E-CD7B5DC673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E005A7-7E65-4756-AF89-359FFFE7B1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3950" y="3571875"/>
            <a:ext cx="476250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87298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DE7406F-C142-4253-8E50-E2353A9D4368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F94A427-1C24-42D8-AD2B-F4589D29F0F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834436B-15A7-4747-8E82-8F4E178B11DA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088" y="2330011"/>
            <a:ext cx="10462197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652963"/>
            <a:ext cx="10458448" cy="1665514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7" y="1471315"/>
            <a:ext cx="10462197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F306402-1ADF-431A-8AE8-7631253E61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6F758A9E-D98A-4B48-B7C9-FD59B2A7D711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566F41-648E-4417-9E66-27248ED9960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18658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wo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C8C15ED1-452D-4574-8DD0-C870CFEB61F8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68B2198-51FF-4F73-A76C-C4BEB5D1562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FC4DC91-B620-47BE-9CA0-A1AD3B5565A5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088" y="2330011"/>
            <a:ext cx="10459209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1" y="4652963"/>
            <a:ext cx="5238749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8" y="1471315"/>
            <a:ext cx="10459210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2225D5F-0ED5-4581-A2C0-55B5A05E2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5562600" y="4652963"/>
            <a:ext cx="5219697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98C62D77-2C56-4D46-91C3-08E7928F0E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5EEDF370-C457-46EC-88CC-5063E17BD7FC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1B9457-9802-423C-BECD-0F9A95E968D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7568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hree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56DB20C-1366-4BCE-BAF7-42085FFD5FEA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0797F60-6057-49A9-B28D-E9AD5A04433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28AED-ED50-4A93-A694-DD096ED6880D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23088" y="2330011"/>
            <a:ext cx="10459211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23851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3088" y="1471315"/>
            <a:ext cx="10459210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3C66111-A5DF-40D5-A01B-0A66C984B0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4914593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673D9BF-43B5-4C63-9CF5-575796F7042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9505335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B32F013-7331-4308-BE12-DAA154E17DF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20" name="TextBox 3">
            <a:extLst>
              <a:ext uri="{FF2B5EF4-FFF2-40B4-BE49-F238E27FC236}">
                <a16:creationId xmlns:a16="http://schemas.microsoft.com/office/drawing/2014/main" id="{DEC48B1B-82A6-47F4-B792-736B61EF228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580B0E-2BA8-4236-A6DE-431C4F820B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1420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38387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_and_Sub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686548D8-D9FB-054A-9AD0-44D0696002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4752341"/>
            <a:ext cx="8219440" cy="783078"/>
          </a:xfrm>
          <a:prstGeom prst="rect">
            <a:avLst/>
          </a:prstGeom>
        </p:spPr>
        <p:txBody>
          <a:bodyPr/>
          <a:lstStyle>
            <a:lvl1pPr>
              <a:defRPr sz="2900">
                <a:solidFill>
                  <a:schemeClr val="tx2"/>
                </a:solidFill>
              </a:defRPr>
            </a:lvl1pPr>
            <a:lvl2pPr marL="73152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0A631C-E189-244F-892A-5BBE683AFF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3349613" y="7531058"/>
            <a:ext cx="709192" cy="42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37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089" y="1427015"/>
            <a:ext cx="13984225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3043585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Bullet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089" y="1427015"/>
            <a:ext cx="13984225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746288" indent="-342900">
              <a:buFont typeface="Arial" panose="020B0604020202020204" pitchFamily="34" charset="0"/>
              <a:buChar char="•"/>
              <a:defRPr/>
            </a:lvl2pPr>
            <a:lvl3pPr marL="1015213" indent="-342900">
              <a:buFont typeface="Arial" panose="020B0604020202020204" pitchFamily="34" charset="0"/>
              <a:buChar char="•"/>
              <a:defRPr/>
            </a:lvl3pPr>
            <a:lvl4pPr marL="1284138" indent="-342900">
              <a:buFont typeface="Arial" panose="020B0604020202020204" pitchFamily="34" charset="0"/>
              <a:buChar char="•"/>
              <a:defRPr/>
            </a:lvl4pPr>
            <a:lvl5pPr marL="1553063" indent="-3429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477458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088" y="1427011"/>
            <a:ext cx="6305572" cy="2265236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531060" y="1427011"/>
            <a:ext cx="6305572" cy="2265236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216931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088" y="1427011"/>
            <a:ext cx="6305572" cy="270843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531060" y="1427011"/>
            <a:ext cx="6305572" cy="270843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5754914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Full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AA35186C-ECB0-4E0C-B713-18574AB95FE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3088" y="1427011"/>
            <a:ext cx="14017752" cy="5716067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4017752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25D63-A1DD-47DB-847A-93B4DF9A2F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689061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n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52479A-5DAD-4873-981C-C65E6B0D3CDB}"/>
              </a:ext>
            </a:extLst>
          </p:cNvPr>
          <p:cNvSpPr/>
          <p:nvPr userDrawn="1"/>
        </p:nvSpPr>
        <p:spPr bwMode="white">
          <a:xfrm>
            <a:off x="5381842" y="7539582"/>
            <a:ext cx="5752323" cy="33809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088" y="347412"/>
            <a:ext cx="6260590" cy="1618547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3AEA6AC-FBE3-42D3-8F8F-4CE26A44427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315200" y="0"/>
            <a:ext cx="7315200" cy="82296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14BFDE4-EF97-4A84-B9A4-E36284741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3089" y="2432855"/>
            <a:ext cx="6260591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7157930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0BD8948-597D-4B30-8B6E-BDB22A958C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4630400" cy="82296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05C438C-5785-440F-97CD-7B887B1888D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F7D3E0-85A7-4888-9332-9B0C252C20E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323088" y="347413"/>
            <a:ext cx="14017752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689952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bed_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AC034E-E54C-4458-8A41-EB0300702CFF}"/>
              </a:ext>
            </a:extLst>
          </p:cNvPr>
          <p:cNvSpPr/>
          <p:nvPr userDrawn="1"/>
        </p:nvSpPr>
        <p:spPr bwMode="auto">
          <a:xfrm rot="5400000">
            <a:off x="6088380" y="2887980"/>
            <a:ext cx="2453640" cy="2453640"/>
          </a:xfrm>
          <a:custGeom>
            <a:avLst/>
            <a:gdLst>
              <a:gd name="connsiteX0" fmla="*/ 696468 w 2453640"/>
              <a:gd name="connsiteY0" fmla="*/ 1493520 h 2453640"/>
              <a:gd name="connsiteX1" fmla="*/ 1757172 w 2453640"/>
              <a:gd name="connsiteY1" fmla="*/ 1493520 h 2453640"/>
              <a:gd name="connsiteX2" fmla="*/ 1226820 w 2453640"/>
              <a:gd name="connsiteY2" fmla="*/ 701040 h 2453640"/>
              <a:gd name="connsiteX3" fmla="*/ 0 w 2453640"/>
              <a:gd name="connsiteY3" fmla="*/ 1226820 h 2453640"/>
              <a:gd name="connsiteX4" fmla="*/ 1226820 w 2453640"/>
              <a:gd name="connsiteY4" fmla="*/ 0 h 2453640"/>
              <a:gd name="connsiteX5" fmla="*/ 2453640 w 2453640"/>
              <a:gd name="connsiteY5" fmla="*/ 1226820 h 2453640"/>
              <a:gd name="connsiteX6" fmla="*/ 1226820 w 2453640"/>
              <a:gd name="connsiteY6" fmla="*/ 2453640 h 2453640"/>
              <a:gd name="connsiteX7" fmla="*/ 0 w 2453640"/>
              <a:gd name="connsiteY7" fmla="*/ 1226820 h 245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3640" h="2453640">
                <a:moveTo>
                  <a:pt x="696468" y="1493520"/>
                </a:moveTo>
                <a:lnTo>
                  <a:pt x="1757172" y="1493520"/>
                </a:lnTo>
                <a:lnTo>
                  <a:pt x="1226820" y="701040"/>
                </a:lnTo>
                <a:close/>
                <a:moveTo>
                  <a:pt x="0" y="1226820"/>
                </a:moveTo>
                <a:cubicBezTo>
                  <a:pt x="0" y="549266"/>
                  <a:pt x="549266" y="0"/>
                  <a:pt x="1226820" y="0"/>
                </a:cubicBezTo>
                <a:cubicBezTo>
                  <a:pt x="1904374" y="0"/>
                  <a:pt x="2453640" y="549266"/>
                  <a:pt x="2453640" y="1226820"/>
                </a:cubicBezTo>
                <a:cubicBezTo>
                  <a:pt x="2453640" y="1904374"/>
                  <a:pt x="1904374" y="2453640"/>
                  <a:pt x="1226820" y="2453640"/>
                </a:cubicBezTo>
                <a:cubicBezTo>
                  <a:pt x="549266" y="2453640"/>
                  <a:pt x="0" y="1904374"/>
                  <a:pt x="0" y="1226820"/>
                </a:cubicBezTo>
                <a:close/>
              </a:path>
            </a:pathLst>
          </a:cu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62EA48BA-8AA5-4D2B-BA49-A7696755D9F4}"/>
              </a:ext>
            </a:extLst>
          </p:cNvPr>
          <p:cNvSpPr>
            <a:spLocks noGrp="1"/>
          </p:cNvSpPr>
          <p:nvPr userDrawn="1">
            <p:ph type="media" sz="quarter" idx="10" hasCustomPrompt="1"/>
          </p:nvPr>
        </p:nvSpPr>
        <p:spPr>
          <a:xfrm>
            <a:off x="0" y="0"/>
            <a:ext cx="14630400" cy="82296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2698960212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35F48DB9-E331-4285-B61A-75E6B3CDC0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850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6E69C37-0E9D-4E22-B18B-5FB52E08D9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4F7393F9-7DE2-4793-AE05-B703B6A04CC0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D2A5F9-316C-48CC-91AF-19A9F7E2310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15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817AB2-910C-4EAB-9E81-DE1CAA45A7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2675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21E2688-9EDC-44C8-AB54-F252F02631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5E22ACB9-3FBB-4163-854B-1872E507527F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4F0FF8-243A-4646-9A71-94F1BB4448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02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8C21DCCE-A66B-3244-9665-1280DD6FC4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652447-4AAA-C34A-8A68-BD8CDD84CF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3349613" y="7531058"/>
            <a:ext cx="709192" cy="42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20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_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230E0C0E-3815-4E11-BC7C-EEB5663659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4630401" cy="822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850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696063D-1536-449F-A00B-E268CC2AA7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5ADF30AA-1F86-4F01-8C7D-0690021D0507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960AA6-5521-4B06-B6AC-DD11063C89F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022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23851" y="349250"/>
            <a:ext cx="14306550" cy="1077913"/>
          </a:xfrm>
        </p:spPr>
        <p:txBody>
          <a:bodyPr lIns="182880" tIns="146304" rIns="182880" bIns="146304"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3850" y="1809750"/>
            <a:ext cx="13768388" cy="4665893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A0BBF39-37AF-47AC-9F11-E2AE188561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A20EC1B5-0B55-4E72-AE30-BC28708838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1509A3-C6BB-4BFF-BA57-4AC79A2B6B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3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_2_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23851" y="349250"/>
            <a:ext cx="14306550" cy="1077913"/>
          </a:xfrm>
        </p:spPr>
        <p:txBody>
          <a:bodyPr lIns="182880" tIns="146304" rIns="182880" bIns="146304"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3850" y="1809750"/>
            <a:ext cx="6453188" cy="4942892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37C8F698-9535-4EA1-A06D-92ABCB324D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064787" y="1809750"/>
            <a:ext cx="6453188" cy="4942892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004189D-3801-4EBD-B94A-F530EEFC96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278807CA-43ED-4DE6-AA75-223266EAF5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9B38C6-EA35-4420-8120-7B1B0C159F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16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B272B3-8328-4907-A1D0-C4701AFA5A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 bwMode="white">
          <a:xfrm>
            <a:off x="323850" y="2225993"/>
            <a:ext cx="12910746" cy="2692450"/>
          </a:xfrm>
        </p:spPr>
        <p:txBody>
          <a:bodyPr lIns="182880" tIns="146304" rIns="182880" bIns="146304"/>
          <a:lstStyle>
            <a:lvl1pPr marL="171450" indent="-171450"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“Lorem ipsum dolor sit amet, consectetuer adipiscing </a:t>
            </a:r>
            <a:r>
              <a:rPr lang="en-US" dirty="0" err="1"/>
              <a:t>elit</a:t>
            </a:r>
            <a:r>
              <a:rPr lang="en-US" dirty="0"/>
              <a:t>. Maecenas </a:t>
            </a:r>
            <a:r>
              <a:rPr lang="en-US" dirty="0" err="1"/>
              <a:t>porttitor</a:t>
            </a:r>
            <a:r>
              <a:rPr lang="en-US" dirty="0"/>
              <a:t> congue </a:t>
            </a:r>
            <a:r>
              <a:rPr lang="en-US" dirty="0" err="1"/>
              <a:t>massa</a:t>
            </a:r>
            <a:r>
              <a:rPr lang="en-US" dirty="0"/>
              <a:t>.”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233160" y="5454968"/>
            <a:ext cx="7001828" cy="683264"/>
          </a:xfrm>
        </p:spPr>
        <p:txBody>
          <a:bodyPr lIns="182880" tIns="146304" rIns="182880" bIns="146304"/>
          <a:lstStyle>
            <a:lvl1pPr marL="228600" indent="0" algn="r">
              <a:buNone/>
              <a:defRPr sz="2800" b="1">
                <a:solidFill>
                  <a:schemeClr val="tx1"/>
                </a:soli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6272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41B0BE7-3531-4E8A-9D4D-0367740EC5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: Single Corner Rounded 1">
            <a:extLst>
              <a:ext uri="{FF2B5EF4-FFF2-40B4-BE49-F238E27FC236}">
                <a16:creationId xmlns:a16="http://schemas.microsoft.com/office/drawing/2014/main" id="{DC58E341-80E0-40C1-A817-EA0189E537B2}"/>
              </a:ext>
            </a:extLst>
          </p:cNvPr>
          <p:cNvSpPr/>
          <p:nvPr userDrawn="1"/>
        </p:nvSpPr>
        <p:spPr bwMode="auto">
          <a:xfrm flipH="1">
            <a:off x="10667998" y="6012164"/>
            <a:ext cx="3962401" cy="2217435"/>
          </a:xfrm>
          <a:prstGeom prst="round1Rect">
            <a:avLst>
              <a:gd name="adj" fmla="val 50000"/>
            </a:avLst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67E3236-3BFA-49FE-817B-CDA7278848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235192"/>
            <a:ext cx="6130439" cy="1665514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Contact information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0B8BD6-A711-4A2B-B746-1B6F5FF44CFA}"/>
              </a:ext>
            </a:extLst>
          </p:cNvPr>
          <p:cNvSpPr txBox="1"/>
          <p:nvPr userDrawn="1"/>
        </p:nvSpPr>
        <p:spPr bwMode="white">
          <a:xfrm>
            <a:off x="323086" y="2209619"/>
            <a:ext cx="11975593" cy="1905181"/>
          </a:xfrm>
          <a:prstGeom prst="rect">
            <a:avLst/>
          </a:prstGeom>
          <a:noFill/>
        </p:spPr>
        <p:txBody>
          <a:bodyPr vert="horz" wrap="square" lIns="182880" tIns="91440" rIns="146304" bIns="91440" rtlCol="0" anchor="t" anchorCtr="0">
            <a:noAutofit/>
          </a:bodyPr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sz="11500" dirty="0"/>
              <a:t>Thank you!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ED359B6-C742-4634-8154-0667621E7B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0EB8B2FD-3428-4909-AECD-E6569E6CB58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DBA76A-67AD-4D0F-B5AE-B2514E622D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96220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rvey_Remin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3018A1-59F7-4D49-951E-8BFF42523C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426"/>
            <a:ext cx="14630400" cy="82227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484F0FD-5FCF-4285-AF1C-46A66C34FEA4}"/>
              </a:ext>
            </a:extLst>
          </p:cNvPr>
          <p:cNvSpPr txBox="1"/>
          <p:nvPr userDrawn="1"/>
        </p:nvSpPr>
        <p:spPr bwMode="white">
          <a:xfrm>
            <a:off x="2814726" y="3928082"/>
            <a:ext cx="9000949" cy="17912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5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Please complete the session survey in the mobile app.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B30FC2A-8A88-4BBB-82D2-6C57A331C334}"/>
              </a:ext>
            </a:extLst>
          </p:cNvPr>
          <p:cNvSpPr/>
          <p:nvPr userDrawn="1"/>
        </p:nvSpPr>
        <p:spPr bwMode="auto">
          <a:xfrm>
            <a:off x="6370320" y="1445839"/>
            <a:ext cx="1889760" cy="188976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5760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5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!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9C833CB-672E-4B58-86F4-7FAD023ABD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6F2D8E4F-0213-462E-9934-13477934AA9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FD5DBD-46FF-4539-BFC6-0371E8AF7FA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50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9964958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1188720" indent="-457200">
              <a:buFont typeface="Arial"/>
              <a:buChar char="•"/>
              <a:defRPr>
                <a:solidFill>
                  <a:schemeClr val="tx1"/>
                </a:solidFill>
              </a:defRPr>
            </a:lvl2pPr>
            <a:lvl3pPr marL="1828800" indent="-365760">
              <a:buFont typeface="Arial"/>
              <a:buChar char="•"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AD875A8-20B5-4781-87A4-619C4BE59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66419"/>
            <a:ext cx="13128486" cy="620477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12487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_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22E1C8C4-E63C-3F41-ABD7-B5CC619386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769C5E-385F-444D-8E5F-B0799D216C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3349613" y="7531058"/>
            <a:ext cx="709192" cy="42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28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Slide_SquidI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8600DD44-FCC7-ED47-B3B5-752A826700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78F2B-2E67-A941-B08E-D0429359DB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3349613" y="7531058"/>
            <a:ext cx="709192" cy="42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84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_Bulleted_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1460" cy="87318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0" y="1645920"/>
            <a:ext cx="13510260" cy="54311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  <a:lvl2pPr>
              <a:defRPr sz="2900"/>
            </a:lvl2pPr>
            <a:lvl3pPr>
              <a:defRPr sz="2600"/>
            </a:lvl3pPr>
            <a:lvl4pPr marL="2194560" indent="0">
              <a:buNone/>
              <a:defRPr sz="2600"/>
            </a:lvl4pPr>
            <a:lvl5pPr>
              <a:defRPr sz="2560"/>
            </a:lvl5pPr>
            <a:lvl6pPr>
              <a:defRPr sz="2880"/>
            </a:lvl6pPr>
            <a:lvl7pPr>
              <a:defRPr sz="2880"/>
            </a:lvl7pPr>
            <a:lvl8pPr>
              <a:defRPr sz="2880"/>
            </a:lvl8pPr>
            <a:lvl9pPr>
              <a:defRPr sz="288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8B1287-BB65-1145-B864-F6EC9C2635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96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Bulleted_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6C5D45-2516-944B-852E-9416AD2871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39" y="1645920"/>
            <a:ext cx="6400800" cy="5089616"/>
          </a:xfrm>
          <a:prstGeom prst="rect">
            <a:avLst/>
          </a:prstGeom>
        </p:spPr>
        <p:txBody>
          <a:bodyPr/>
          <a:lstStyle>
            <a:lvl5pPr>
              <a:defRPr sz="1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680DD99-A52C-8C44-9396-106AF36BB4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58100" y="1645920"/>
            <a:ext cx="6400800" cy="5089616"/>
          </a:xfrm>
          <a:prstGeom prst="rect">
            <a:avLst/>
          </a:prstGeom>
        </p:spPr>
        <p:txBody>
          <a:bodyPr/>
          <a:lstStyle>
            <a:lvl5pPr>
              <a:defRPr sz="1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C4ECDD-1734-8944-AB48-551A819522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519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n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>
            <a:normAutofit/>
          </a:bodyPr>
          <a:lstStyle>
            <a:lvl1pPr>
              <a:defRPr sz="3800" b="1" i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58B8829-AB11-E54F-AFFF-11D6AD397D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58100" y="1645920"/>
            <a:ext cx="6400800" cy="508834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305C376-814F-9B49-99E8-6F17D4026F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8639" y="1645920"/>
            <a:ext cx="6400800" cy="5087619"/>
          </a:xfrm>
          <a:prstGeom prst="rect">
            <a:avLst/>
          </a:prstGeom>
        </p:spPr>
        <p:txBody>
          <a:bodyPr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00" b="1" baseline="0">
                <a:solidFill>
                  <a:schemeClr val="bg2"/>
                </a:solidFill>
                <a:latin typeface="+mn-lt"/>
              </a:defRPr>
            </a:lvl1pPr>
          </a:lstStyle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2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92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sed diam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2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92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sed diam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2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92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sed diam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E0F384-3D6D-A64E-9AEE-80C075A86D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50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image" Target="../media/image9.svg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image" Target="../media/image8.png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28" Type="http://schemas.microsoft.com/office/2007/relationships/hdphoto" Target="../media/hdphoto1.wdp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Relationship Id="rId27" Type="http://schemas.openxmlformats.org/officeDocument/2006/relationships/image" Target="../media/image10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39" y="183898"/>
            <a:ext cx="13514832" cy="1371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39" y="1645920"/>
            <a:ext cx="13514832" cy="568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538863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20" b="0" i="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2020, Amazon Web Services, Inc. or its Affiliates. </a:t>
            </a:r>
          </a:p>
        </p:txBody>
      </p:sp>
    </p:spTree>
    <p:extLst>
      <p:ext uri="{BB962C8B-B14F-4D97-AF65-F5344CB8AC3E}">
        <p14:creationId xmlns:p14="http://schemas.microsoft.com/office/powerpoint/2010/main" val="143117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6" r:id="rId2"/>
    <p:sldLayoutId id="2147483677" r:id="rId3"/>
    <p:sldLayoutId id="2147483700" r:id="rId4"/>
    <p:sldLayoutId id="2147483713" r:id="rId5"/>
    <p:sldLayoutId id="2147483697" r:id="rId6"/>
    <p:sldLayoutId id="2147483689" r:id="rId7"/>
    <p:sldLayoutId id="2147483678" r:id="rId8"/>
    <p:sldLayoutId id="2147483707" r:id="rId9"/>
    <p:sldLayoutId id="2147483679" r:id="rId10"/>
    <p:sldLayoutId id="2147483703" r:id="rId11"/>
    <p:sldLayoutId id="2147483704" r:id="rId12"/>
    <p:sldLayoutId id="2147483705" r:id="rId13"/>
    <p:sldLayoutId id="2147483690" r:id="rId14"/>
    <p:sldLayoutId id="2147483691" r:id="rId15"/>
    <p:sldLayoutId id="2147483692" r:id="rId16"/>
    <p:sldLayoutId id="2147483702" r:id="rId17"/>
    <p:sldLayoutId id="2147483680" r:id="rId18"/>
    <p:sldLayoutId id="2147483701" r:id="rId19"/>
    <p:sldLayoutId id="2147483712" r:id="rId20"/>
    <p:sldLayoutId id="2147483714" r:id="rId21"/>
    <p:sldLayoutId id="2147483706" r:id="rId22"/>
    <p:sldLayoutId id="2147483709" r:id="rId23"/>
    <p:sldLayoutId id="2147483710" r:id="rId24"/>
  </p:sldLayoutIdLst>
  <p:txStyles>
    <p:titleStyle>
      <a:lvl1pPr algn="l" defTabSz="731520" rtl="0" eaLnBrk="1" latinLnBrk="0" hangingPunct="1">
        <a:spcBef>
          <a:spcPct val="0"/>
        </a:spcBef>
        <a:buNone/>
        <a:defRPr sz="3800" b="1" i="0" kern="1200">
          <a:solidFill>
            <a:schemeClr val="bg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</p:titleStyle>
    <p:bodyStyle>
      <a:lvl1pPr marL="0" indent="0" algn="l" defTabSz="731520" rtl="0" eaLnBrk="1" latinLnBrk="0" hangingPunct="1">
        <a:spcBef>
          <a:spcPct val="20000"/>
        </a:spcBef>
        <a:buFontTx/>
        <a:buNone/>
        <a:defRPr sz="2900" b="0" i="0" kern="1200">
          <a:solidFill>
            <a:schemeClr val="bg2"/>
          </a:solidFill>
          <a:latin typeface="Amazon Ember Regular" charset="0"/>
          <a:ea typeface="+mn-ea"/>
          <a:cs typeface="Amazon Ember Regular" charset="0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•"/>
        <a:defRPr sz="2900" b="0" i="0" kern="1200">
          <a:solidFill>
            <a:schemeClr val="bg2"/>
          </a:solidFill>
          <a:latin typeface="Amazon Ember Regular" charset="0"/>
          <a:ea typeface="+mn-ea"/>
          <a:cs typeface="Amazon Ember Regular" charset="0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2600" b="0" i="0" kern="1200">
          <a:solidFill>
            <a:schemeClr val="bg2"/>
          </a:solidFill>
          <a:latin typeface="Amazon Ember Regular" charset="0"/>
          <a:ea typeface="+mn-ea"/>
          <a:cs typeface="Amazon Ember Regular" charset="0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2200" b="0" i="0" kern="1200">
          <a:solidFill>
            <a:schemeClr val="bg2"/>
          </a:solidFill>
          <a:latin typeface="Amazon Ember Regular" charset="0"/>
          <a:ea typeface="+mn-ea"/>
          <a:cs typeface="Amazon Ember Regular" charset="0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1900" b="0" i="0" kern="1200">
          <a:solidFill>
            <a:schemeClr val="bg2"/>
          </a:solidFill>
          <a:latin typeface="Amazon Ember Regular" charset="0"/>
          <a:ea typeface="+mn-ea"/>
          <a:cs typeface="Amazon Ember Regular" charset="0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" userDrawn="1">
          <p15:clr>
            <a:srgbClr val="F26B43"/>
          </p15:clr>
        </p15:guide>
        <p15:guide id="2" pos="8856" userDrawn="1">
          <p15:clr>
            <a:srgbClr val="F26B43"/>
          </p15:clr>
        </p15:guide>
        <p15:guide id="3" orient="horz" pos="103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3987008" cy="1079598"/>
          </a:xfrm>
          <a:prstGeom prst="rect">
            <a:avLst/>
          </a:prstGeom>
        </p:spPr>
        <p:txBody>
          <a:bodyPr vert="horz" wrap="square" lIns="182880" tIns="146304" rIns="182880" bIns="146304" rtlCol="0" anchor="t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23089" y="1427015"/>
            <a:ext cx="13984225" cy="220983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BCACA1-7BB4-4471-9FF2-E4F6C16B4CB9}"/>
              </a:ext>
            </a:extLst>
          </p:cNvPr>
          <p:cNvGrpSpPr/>
          <p:nvPr userDrawn="1"/>
        </p:nvGrpSpPr>
        <p:grpSpPr>
          <a:xfrm>
            <a:off x="538162" y="7391466"/>
            <a:ext cx="13577205" cy="507169"/>
            <a:chOff x="538162" y="7391466"/>
            <a:chExt cx="13577205" cy="50716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8FCFA55-EEA4-4747-9E44-1B7F848E4AE1}"/>
                </a:ext>
              </a:extLst>
            </p:cNvPr>
            <p:cNvGrpSpPr/>
            <p:nvPr userDrawn="1"/>
          </p:nvGrpSpPr>
          <p:grpSpPr>
            <a:xfrm>
              <a:off x="538162" y="7391466"/>
              <a:ext cx="8758239" cy="275763"/>
              <a:chOff x="538162" y="7391466"/>
              <a:chExt cx="8758239" cy="275763"/>
            </a:xfrm>
          </p:grpSpPr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F322CA83-7AF2-4702-90FA-7DE2D26A1E0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538162" y="7391466"/>
                <a:ext cx="1074737" cy="245040"/>
              </a:xfrm>
              <a:prstGeom prst="rect">
                <a:avLst/>
              </a:prstGeom>
            </p:spPr>
          </p:pic>
          <p:sp>
            <p:nvSpPr>
              <p:cNvPr id="7" name="TextBox 3">
                <a:extLst>
                  <a:ext uri="{FF2B5EF4-FFF2-40B4-BE49-F238E27FC236}">
                    <a16:creationId xmlns:a16="http://schemas.microsoft.com/office/drawing/2014/main" id="{7844DB65-7BC5-46FD-90A0-CE01B3D0D3C6}"/>
                  </a:ext>
                </a:extLst>
              </p:cNvPr>
              <p:cNvSpPr txBox="1">
                <a:spLocks noChangeArrowheads="1"/>
              </p:cNvSpPr>
              <p:nvPr userDrawn="1"/>
            </p:nvSpPr>
            <p:spPr bwMode="auto">
              <a:xfrm>
                <a:off x="5334001" y="7528730"/>
                <a:ext cx="3962400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/>
                <a:r>
                  <a:rPr lang="en-US" altLang="x-none" sz="900" b="0" i="0" dirty="0">
                    <a:solidFill>
                      <a:schemeClr val="tx1"/>
                    </a:solidFill>
                    <a:latin typeface="Amazon Ember" charset="0"/>
                    <a:ea typeface="Amazon Ember" charset="0"/>
                    <a:cs typeface="Amazon Ember" charset="0"/>
                  </a:rPr>
                  <a:t>© 2018, Amazon Web Services, Inc. or its affiliates. All rights reserved.</a:t>
                </a: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DE29358-EE88-4AE2-BDF5-D848D2846C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1096" y="7434072"/>
              <a:ext cx="774271" cy="4645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1415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9" r:id="rId23"/>
  </p:sldLayoutIdLst>
  <p:transition>
    <p:fade/>
  </p:transition>
  <p:hf sldNum="0" hdr="0" ftr="0" dt="0"/>
  <p:txStyles>
    <p:titleStyle>
      <a:lvl1pPr algn="l" defTabSz="1097278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20" baseline="0" dirty="0">
          <a:ln w="3175">
            <a:noFill/>
          </a:ln>
          <a:solidFill>
            <a:schemeClr val="tx1"/>
          </a:solidFill>
          <a:effectLst/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1pPr>
    </p:titleStyle>
    <p:bodyStyle>
      <a:lvl1pPr marL="0" marR="0" indent="0" algn="l" defTabSz="10972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3200" b="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  <a:lvl2pPr marL="40338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2pPr>
      <a:lvl3pPr marL="67231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3pPr>
      <a:lvl4pPr marL="94123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4pPr>
      <a:lvl5pPr marL="121016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5pPr>
      <a:lvl6pPr marL="301751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6pPr>
      <a:lvl7pPr marL="356615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7pPr>
      <a:lvl8pPr marL="411479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8pPr>
      <a:lvl9pPr marL="466343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1pPr>
      <a:lvl2pPr marL="548639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2pPr>
      <a:lvl3pPr marL="1097278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45917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19455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74319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291833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84047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38911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0">
          <p15:clr>
            <a:srgbClr val="5ACBF0"/>
          </p15:clr>
        </p15:guide>
        <p15:guide id="2" pos="204">
          <p15:clr>
            <a:srgbClr val="5ACBF0"/>
          </p15:clr>
        </p15:guide>
        <p15:guide id="3" pos="881">
          <p15:clr>
            <a:srgbClr val="5ACBF0"/>
          </p15:clr>
        </p15:guide>
        <p15:guide id="4" pos="1559">
          <p15:clr>
            <a:srgbClr val="5ACBF0"/>
          </p15:clr>
        </p15:guide>
        <p15:guide id="5" pos="2236">
          <p15:clr>
            <a:srgbClr val="5ACBF0"/>
          </p15:clr>
        </p15:guide>
        <p15:guide id="6" pos="2914">
          <p15:clr>
            <a:srgbClr val="5ACBF0"/>
          </p15:clr>
        </p15:guide>
        <p15:guide id="7" pos="3592">
          <p15:clr>
            <a:srgbClr val="5ACBF0"/>
          </p15:clr>
        </p15:guide>
        <p15:guide id="8" pos="4269">
          <p15:clr>
            <a:srgbClr val="5ACBF0"/>
          </p15:clr>
        </p15:guide>
        <p15:guide id="9" pos="4944">
          <p15:clr>
            <a:srgbClr val="5ACBF0"/>
          </p15:clr>
        </p15:guide>
        <p15:guide id="10" pos="5624">
          <p15:clr>
            <a:srgbClr val="5ACBF0"/>
          </p15:clr>
        </p15:guide>
        <p15:guide id="11" pos="6302">
          <p15:clr>
            <a:srgbClr val="5ACBF0"/>
          </p15:clr>
        </p15:guide>
        <p15:guide id="12" pos="6980">
          <p15:clr>
            <a:srgbClr val="5ACBF0"/>
          </p15:clr>
        </p15:guide>
        <p15:guide id="13" pos="7657">
          <p15:clr>
            <a:srgbClr val="5ACBF0"/>
          </p15:clr>
        </p15:guide>
        <p15:guide id="14" pos="8335">
          <p15:clr>
            <a:srgbClr val="5ACBF0"/>
          </p15:clr>
        </p15:guide>
        <p15:guide id="15" pos="9012">
          <p15:clr>
            <a:srgbClr val="5ACBF0"/>
          </p15:clr>
        </p15:guide>
        <p15:guide id="16" pos="339">
          <p15:clr>
            <a:srgbClr val="C35EA4"/>
          </p15:clr>
        </p15:guide>
        <p15:guide id="17" pos="8877">
          <p15:clr>
            <a:srgbClr val="C35EA4"/>
          </p15:clr>
        </p15:guide>
        <p15:guide id="18" orient="horz" pos="912">
          <p15:clr>
            <a:srgbClr val="5ACBF0"/>
          </p15:clr>
        </p15:guide>
        <p15:guide id="19" orient="horz" pos="1575">
          <p15:clr>
            <a:srgbClr val="5ACBF0"/>
          </p15:clr>
        </p15:guide>
        <p15:guide id="20" orient="horz" pos="2253">
          <p15:clr>
            <a:srgbClr val="5ACBF0"/>
          </p15:clr>
        </p15:guide>
        <p15:guide id="21" orient="horz" pos="2931">
          <p15:clr>
            <a:srgbClr val="5ACBF0"/>
          </p15:clr>
        </p15:guide>
        <p15:guide id="22" orient="horz" pos="3609">
          <p15:clr>
            <a:srgbClr val="5ACBF0"/>
          </p15:clr>
        </p15:guide>
        <p15:guide id="23" orient="horz" pos="4286">
          <p15:clr>
            <a:srgbClr val="5ACBF0"/>
          </p15:clr>
        </p15:guide>
        <p15:guide id="24" orient="horz" pos="4964">
          <p15:clr>
            <a:srgbClr val="5ACBF0"/>
          </p15:clr>
        </p15:guide>
        <p15:guide id="25" orient="horz" pos="355">
          <p15:clr>
            <a:srgbClr val="C35EA4"/>
          </p15:clr>
        </p15:guide>
        <p15:guide id="26" orient="horz" pos="4829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58.png"/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12" Type="http://schemas.openxmlformats.org/officeDocument/2006/relationships/image" Target="../media/image5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svg"/><Relationship Id="rId11" Type="http://schemas.openxmlformats.org/officeDocument/2006/relationships/image" Target="../media/image56.png"/><Relationship Id="rId5" Type="http://schemas.openxmlformats.org/officeDocument/2006/relationships/image" Target="../media/image45.png"/><Relationship Id="rId15" Type="http://schemas.openxmlformats.org/officeDocument/2006/relationships/image" Target="../media/image60.svg"/><Relationship Id="rId10" Type="http://schemas.openxmlformats.org/officeDocument/2006/relationships/image" Target="../media/image55.svg"/><Relationship Id="rId4" Type="http://schemas.openxmlformats.org/officeDocument/2006/relationships/image" Target="../media/image51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50.png"/><Relationship Id="rId18" Type="http://schemas.openxmlformats.org/officeDocument/2006/relationships/image" Target="../media/image66.svg"/><Relationship Id="rId3" Type="http://schemas.openxmlformats.org/officeDocument/2006/relationships/image" Target="../media/image45.png"/><Relationship Id="rId7" Type="http://schemas.openxmlformats.org/officeDocument/2006/relationships/image" Target="../media/image61.svg"/><Relationship Id="rId12" Type="http://schemas.openxmlformats.org/officeDocument/2006/relationships/image" Target="../media/image31.sv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30.png"/><Relationship Id="rId5" Type="http://schemas.openxmlformats.org/officeDocument/2006/relationships/image" Target="../media/image58.png"/><Relationship Id="rId15" Type="http://schemas.openxmlformats.org/officeDocument/2006/relationships/image" Target="../media/image52.png"/><Relationship Id="rId10" Type="http://schemas.openxmlformats.org/officeDocument/2006/relationships/image" Target="../media/image64.svg"/><Relationship Id="rId19" Type="http://schemas.openxmlformats.org/officeDocument/2006/relationships/image" Target="../media/image67.svg"/><Relationship Id="rId4" Type="http://schemas.openxmlformats.org/officeDocument/2006/relationships/image" Target="../media/image46.svg"/><Relationship Id="rId9" Type="http://schemas.openxmlformats.org/officeDocument/2006/relationships/image" Target="../media/image63.png"/><Relationship Id="rId1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31.svg"/><Relationship Id="rId7" Type="http://schemas.openxmlformats.org/officeDocument/2006/relationships/image" Target="../media/image5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Relationship Id="rId9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36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32.png"/><Relationship Id="rId5" Type="http://schemas.openxmlformats.org/officeDocument/2006/relationships/image" Target="../media/image39.png"/><Relationship Id="rId15" Type="http://schemas.openxmlformats.org/officeDocument/2006/relationships/image" Target="../media/image43.png"/><Relationship Id="rId10" Type="http://schemas.openxmlformats.org/officeDocument/2006/relationships/image" Target="../media/image31.svg"/><Relationship Id="rId4" Type="http://schemas.openxmlformats.org/officeDocument/2006/relationships/image" Target="../media/image38.png"/><Relationship Id="rId9" Type="http://schemas.openxmlformats.org/officeDocument/2006/relationships/image" Target="../media/image30.png"/><Relationship Id="rId1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92947D-1CEF-924B-ADF8-D0E4B52EE5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Suman Debnath</a:t>
            </a:r>
          </a:p>
          <a:p>
            <a:r>
              <a:rPr lang="en-US"/>
              <a:t>Principal Developer Advocate</a:t>
            </a:r>
          </a:p>
          <a:p>
            <a:r>
              <a:rPr lang="en-US"/>
              <a:t>Amazon Web Services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B6A515-CE08-5146-8E7D-131F486B0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8640" y="2556210"/>
            <a:ext cx="11719981" cy="1191259"/>
          </a:xfrm>
        </p:spPr>
        <p:txBody>
          <a:bodyPr/>
          <a:lstStyle/>
          <a:p>
            <a:r>
              <a:rPr lang="en-IN" b="0" dirty="0"/>
              <a:t>Catching Real-Time Insights with Amazon Kinesis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821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C04F0-FA82-3D49-AA7F-80DCB1B3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Kinesis</a:t>
            </a:r>
            <a:r>
              <a:rPr lang="en-US" dirty="0"/>
              <a:t> Producers</a:t>
            </a:r>
          </a:p>
        </p:txBody>
      </p:sp>
      <p:pic>
        <p:nvPicPr>
          <p:cNvPr id="4" name="Picture 3" descr="Java.png">
            <a:extLst>
              <a:ext uri="{FF2B5EF4-FFF2-40B4-BE49-F238E27FC236}">
                <a16:creationId xmlns:a16="http://schemas.microsoft.com/office/drawing/2014/main" id="{A68DDCA1-A6C5-4349-BE5D-01942931B7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538" y="1733666"/>
            <a:ext cx="1212111" cy="12121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85A085-D55D-DB4C-B3CC-883CE11DEBBC}"/>
              </a:ext>
            </a:extLst>
          </p:cNvPr>
          <p:cNvSpPr txBox="1"/>
          <p:nvPr/>
        </p:nvSpPr>
        <p:spPr>
          <a:xfrm>
            <a:off x="2961406" y="3044735"/>
            <a:ext cx="1212111" cy="3693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54"/>
            <a:r>
              <a:rPr lang="en-US" sz="1800" dirty="0">
                <a:solidFill>
                  <a:prstClr val="black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SDK</a:t>
            </a:r>
          </a:p>
        </p:txBody>
      </p:sp>
      <p:pic>
        <p:nvPicPr>
          <p:cNvPr id="6" name="Picture 5" descr="Kinesis-Enabled_Apps.png">
            <a:extLst>
              <a:ext uri="{FF2B5EF4-FFF2-40B4-BE49-F238E27FC236}">
                <a16:creationId xmlns:a16="http://schemas.microsoft.com/office/drawing/2014/main" id="{5555D00B-9E91-5C44-92CD-73FB63363F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483" y="3546100"/>
            <a:ext cx="1359958" cy="13599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0E5E64-C5B5-DE4C-9A60-8DC4B3A9A3C9}"/>
              </a:ext>
            </a:extLst>
          </p:cNvPr>
          <p:cNvSpPr txBox="1"/>
          <p:nvPr/>
        </p:nvSpPr>
        <p:spPr>
          <a:xfrm>
            <a:off x="2453300" y="4890585"/>
            <a:ext cx="2100589" cy="6463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54"/>
            <a:r>
              <a:rPr lang="en-US" sz="1800" dirty="0">
                <a:solidFill>
                  <a:prstClr val="black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Kinesis Producer Library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046D48-8EE2-F145-9C3F-EF44AE86C7D9}"/>
              </a:ext>
            </a:extLst>
          </p:cNvPr>
          <p:cNvSpPr txBox="1"/>
          <p:nvPr/>
        </p:nvSpPr>
        <p:spPr>
          <a:xfrm>
            <a:off x="2696420" y="7155409"/>
            <a:ext cx="1742084" cy="3693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defTabSz="914354"/>
            <a:r>
              <a:rPr lang="en-US" sz="1800" dirty="0">
                <a:solidFill>
                  <a:prstClr val="black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Kinesis Agent</a:t>
            </a:r>
          </a:p>
        </p:txBody>
      </p:sp>
      <p:pic>
        <p:nvPicPr>
          <p:cNvPr id="9" name="Picture 8" descr="Kinesis-Enabled_Apps.png">
            <a:extLst>
              <a:ext uri="{FF2B5EF4-FFF2-40B4-BE49-F238E27FC236}">
                <a16:creationId xmlns:a16="http://schemas.microsoft.com/office/drawing/2014/main" id="{F3737441-B7B4-8B43-827A-9AC488B61B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483" y="5716051"/>
            <a:ext cx="1359958" cy="1359958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B6AA759-A9F2-E64B-BD3E-3CE5510E05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07575" y="3368310"/>
            <a:ext cx="1796784" cy="1796784"/>
          </a:xfrm>
          <a:prstGeom prst="rect">
            <a:avLst/>
          </a:prstGeom>
        </p:spPr>
      </p:pic>
      <p:pic>
        <p:nvPicPr>
          <p:cNvPr id="12" name="Graphic 11" descr="Arrow Slight curve">
            <a:extLst>
              <a:ext uri="{FF2B5EF4-FFF2-40B4-BE49-F238E27FC236}">
                <a16:creationId xmlns:a16="http://schemas.microsoft.com/office/drawing/2014/main" id="{BA080611-47D0-394F-B6EA-4589A813E3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9571546">
            <a:off x="5159517" y="5244459"/>
            <a:ext cx="1727045" cy="1727045"/>
          </a:xfrm>
          <a:prstGeom prst="rect">
            <a:avLst/>
          </a:prstGeom>
        </p:spPr>
      </p:pic>
      <p:pic>
        <p:nvPicPr>
          <p:cNvPr id="15" name="Graphic 14" descr="Arrow Clockwise curve">
            <a:extLst>
              <a:ext uri="{FF2B5EF4-FFF2-40B4-BE49-F238E27FC236}">
                <a16:creationId xmlns:a16="http://schemas.microsoft.com/office/drawing/2014/main" id="{49146755-E88F-6645-99D9-C5BE18297D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7990575">
            <a:off x="5148450" y="2067824"/>
            <a:ext cx="1616252" cy="1616252"/>
          </a:xfrm>
          <a:prstGeom prst="rect">
            <a:avLst/>
          </a:prstGeom>
        </p:spPr>
      </p:pic>
      <p:pic>
        <p:nvPicPr>
          <p:cNvPr id="17" name="Graphic 16" descr="Arrow Straight">
            <a:extLst>
              <a:ext uri="{FF2B5EF4-FFF2-40B4-BE49-F238E27FC236}">
                <a16:creationId xmlns:a16="http://schemas.microsoft.com/office/drawing/2014/main" id="{A8574196-3890-8045-B926-E5F602FB36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0800000">
            <a:off x="5276597" y="3849920"/>
            <a:ext cx="1359958" cy="1359958"/>
          </a:xfrm>
          <a:prstGeom prst="rect">
            <a:avLst/>
          </a:prstGeom>
        </p:spPr>
      </p:pic>
      <p:pic>
        <p:nvPicPr>
          <p:cNvPr id="18" name="Picture 2" descr="http://www.contexti.com/wp-content/uploads/2014/09/spark_2.png">
            <a:extLst>
              <a:ext uri="{FF2B5EF4-FFF2-40B4-BE49-F238E27FC236}">
                <a16:creationId xmlns:a16="http://schemas.microsoft.com/office/drawing/2014/main" id="{803E4FDE-F58B-9C49-94C6-7379C709F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956" y="1017119"/>
            <a:ext cx="2970216" cy="121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71D2D09-D5B4-D541-A4EB-D30D27EBF4B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03770" y="6396030"/>
            <a:ext cx="2284569" cy="1138359"/>
          </a:xfrm>
          <a:prstGeom prst="rect">
            <a:avLst/>
          </a:prstGeom>
        </p:spPr>
      </p:pic>
      <p:pic>
        <p:nvPicPr>
          <p:cNvPr id="20" name="Graphic 19" descr="Arrow Straight">
            <a:extLst>
              <a:ext uri="{FF2B5EF4-FFF2-40B4-BE49-F238E27FC236}">
                <a16:creationId xmlns:a16="http://schemas.microsoft.com/office/drawing/2014/main" id="{81AC38FE-41E3-B840-8A05-9A66758FA6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7704578" y="5344091"/>
            <a:ext cx="1359958" cy="1359958"/>
          </a:xfrm>
          <a:prstGeom prst="rect">
            <a:avLst/>
          </a:prstGeom>
        </p:spPr>
      </p:pic>
      <p:pic>
        <p:nvPicPr>
          <p:cNvPr id="21" name="Graphic 20" descr="Arrow Straight">
            <a:extLst>
              <a:ext uri="{FF2B5EF4-FFF2-40B4-BE49-F238E27FC236}">
                <a16:creationId xmlns:a16="http://schemas.microsoft.com/office/drawing/2014/main" id="{5A547C11-D79A-CB41-9D2E-861F5D12D3E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7704578" y="1900732"/>
            <a:ext cx="1359958" cy="1359958"/>
          </a:xfrm>
          <a:prstGeom prst="rect">
            <a:avLst/>
          </a:prstGeom>
        </p:spPr>
      </p:pic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8B7AF70D-A2C9-AB4A-AA15-3A567BC82D28}"/>
              </a:ext>
            </a:extLst>
          </p:cNvPr>
          <p:cNvSpPr txBox="1">
            <a:spLocks/>
          </p:cNvSpPr>
          <p:nvPr/>
        </p:nvSpPr>
        <p:spPr>
          <a:xfrm>
            <a:off x="9712350" y="3678359"/>
            <a:ext cx="2030567" cy="12607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None/>
              <a:defRPr sz="2400" b="0" i="0" kern="1200">
                <a:gradFill>
                  <a:gsLst>
                    <a:gs pos="43258">
                      <a:srgbClr val="414042"/>
                    </a:gs>
                    <a:gs pos="33000">
                      <a:srgbClr val="414042"/>
                    </a:gs>
                  </a:gsLst>
                  <a:lin ang="5400000" scaled="1"/>
                </a:gra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b="0" i="0" kern="1200">
                <a:gradFill>
                  <a:gsLst>
                    <a:gs pos="43258">
                      <a:srgbClr val="414042"/>
                    </a:gs>
                    <a:gs pos="33000">
                      <a:srgbClr val="414042"/>
                    </a:gs>
                  </a:gsLst>
                  <a:lin ang="5400000" scaled="1"/>
                </a:gra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1800" b="0" i="0" kern="1200">
                <a:gradFill>
                  <a:gsLst>
                    <a:gs pos="43258">
                      <a:srgbClr val="414042"/>
                    </a:gs>
                    <a:gs pos="33000">
                      <a:srgbClr val="414042"/>
                    </a:gs>
                  </a:gsLst>
                  <a:lin ang="5400000" scaled="1"/>
                </a:gra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–"/>
              <a:defRPr sz="1600" b="0" i="0" kern="1200">
                <a:gradFill>
                  <a:gsLst>
                    <a:gs pos="43258">
                      <a:srgbClr val="414042"/>
                    </a:gs>
                    <a:gs pos="33000">
                      <a:srgbClr val="414042"/>
                    </a:gs>
                  </a:gsLst>
                  <a:lin ang="5400000" scaled="1"/>
                </a:gra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»"/>
              <a:defRPr sz="1600" b="0" i="0" kern="1200">
                <a:gradFill>
                  <a:gsLst>
                    <a:gs pos="43258">
                      <a:srgbClr val="414042"/>
                    </a:gs>
                    <a:gs pos="33000">
                      <a:srgbClr val="414042"/>
                    </a:gs>
                  </a:gsLst>
                  <a:lin ang="5400000" scaled="1"/>
                </a:gra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Amazon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Kinesis Data Stream</a:t>
            </a:r>
          </a:p>
        </p:txBody>
      </p:sp>
    </p:spTree>
    <p:extLst>
      <p:ext uri="{BB962C8B-B14F-4D97-AF65-F5344CB8AC3E}">
        <p14:creationId xmlns:p14="http://schemas.microsoft.com/office/powerpoint/2010/main" val="2026013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C04F0-FA82-3D49-AA7F-80DCB1B3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Kinesis</a:t>
            </a:r>
            <a:r>
              <a:rPr lang="en-US" dirty="0"/>
              <a:t> Consumers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B6AA759-A9F2-E64B-BD3E-3CE5510E05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25707" y="3195629"/>
            <a:ext cx="1796784" cy="1796784"/>
          </a:xfrm>
          <a:prstGeom prst="rect">
            <a:avLst/>
          </a:prstGeom>
        </p:spPr>
      </p:pic>
      <p:pic>
        <p:nvPicPr>
          <p:cNvPr id="18" name="Picture 2" descr="http://www.contexti.com/wp-content/uploads/2014/09/spark_2.png">
            <a:extLst>
              <a:ext uri="{FF2B5EF4-FFF2-40B4-BE49-F238E27FC236}">
                <a16:creationId xmlns:a16="http://schemas.microsoft.com/office/drawing/2014/main" id="{803E4FDE-F58B-9C49-94C6-7379C709F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580" y="1177290"/>
            <a:ext cx="2970216" cy="121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phic 19" descr="Arrow Straight">
            <a:extLst>
              <a:ext uri="{FF2B5EF4-FFF2-40B4-BE49-F238E27FC236}">
                <a16:creationId xmlns:a16="http://schemas.microsoft.com/office/drawing/2014/main" id="{81AC38FE-41E3-B840-8A05-9A66758FA6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3760226" y="4933894"/>
            <a:ext cx="884926" cy="1359958"/>
          </a:xfrm>
          <a:prstGeom prst="rect">
            <a:avLst/>
          </a:prstGeom>
        </p:spPr>
      </p:pic>
      <p:pic>
        <p:nvPicPr>
          <p:cNvPr id="21" name="Graphic 20" descr="Arrow Straight">
            <a:extLst>
              <a:ext uri="{FF2B5EF4-FFF2-40B4-BE49-F238E27FC236}">
                <a16:creationId xmlns:a16="http://schemas.microsoft.com/office/drawing/2014/main" id="{5A547C11-D79A-CB41-9D2E-861F5D12D3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3779291" y="1984632"/>
            <a:ext cx="846795" cy="1359958"/>
          </a:xfrm>
          <a:prstGeom prst="rect">
            <a:avLst/>
          </a:prstGeom>
        </p:spPr>
      </p:pic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8B7AF70D-A2C9-AB4A-AA15-3A567BC82D28}"/>
              </a:ext>
            </a:extLst>
          </p:cNvPr>
          <p:cNvSpPr txBox="1">
            <a:spLocks/>
          </p:cNvSpPr>
          <p:nvPr/>
        </p:nvSpPr>
        <p:spPr>
          <a:xfrm>
            <a:off x="1137386" y="3463622"/>
            <a:ext cx="2030567" cy="12607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None/>
              <a:defRPr sz="2400" b="0" i="0" kern="1200">
                <a:gradFill>
                  <a:gsLst>
                    <a:gs pos="43258">
                      <a:srgbClr val="414042"/>
                    </a:gs>
                    <a:gs pos="33000">
                      <a:srgbClr val="414042"/>
                    </a:gs>
                  </a:gsLst>
                  <a:lin ang="5400000" scaled="1"/>
                </a:gra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b="0" i="0" kern="1200">
                <a:gradFill>
                  <a:gsLst>
                    <a:gs pos="43258">
                      <a:srgbClr val="414042"/>
                    </a:gs>
                    <a:gs pos="33000">
                      <a:srgbClr val="414042"/>
                    </a:gs>
                  </a:gsLst>
                  <a:lin ang="5400000" scaled="1"/>
                </a:gra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1800" b="0" i="0" kern="1200">
                <a:gradFill>
                  <a:gsLst>
                    <a:gs pos="43258">
                      <a:srgbClr val="414042"/>
                    </a:gs>
                    <a:gs pos="33000">
                      <a:srgbClr val="414042"/>
                    </a:gs>
                  </a:gsLst>
                  <a:lin ang="5400000" scaled="1"/>
                </a:gra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–"/>
              <a:defRPr sz="1600" b="0" i="0" kern="1200">
                <a:gradFill>
                  <a:gsLst>
                    <a:gs pos="43258">
                      <a:srgbClr val="414042"/>
                    </a:gs>
                    <a:gs pos="33000">
                      <a:srgbClr val="414042"/>
                    </a:gs>
                  </a:gsLst>
                  <a:lin ang="5400000" scaled="1"/>
                </a:gra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»"/>
              <a:defRPr sz="1600" b="0" i="0" kern="1200">
                <a:gradFill>
                  <a:gsLst>
                    <a:gs pos="43258">
                      <a:srgbClr val="414042"/>
                    </a:gs>
                    <a:gs pos="33000">
                      <a:srgbClr val="414042"/>
                    </a:gs>
                  </a:gsLst>
                  <a:lin ang="5400000" scaled="1"/>
                </a:gra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Amazon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Kinesis Data Stream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42F664-FFB0-0A4F-A576-879CFD0DDF30}"/>
              </a:ext>
            </a:extLst>
          </p:cNvPr>
          <p:cNvSpPr txBox="1"/>
          <p:nvPr/>
        </p:nvSpPr>
        <p:spPr>
          <a:xfrm>
            <a:off x="6060236" y="2281036"/>
            <a:ext cx="2100589" cy="3693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54"/>
            <a:r>
              <a:rPr lang="en-US" sz="1800" dirty="0">
                <a:solidFill>
                  <a:prstClr val="black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Lambda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4510E40A-0BBE-BE4E-BCE6-5453273D2F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10282" y="1035292"/>
            <a:ext cx="1200498" cy="1200498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D3141CA-AF2C-E649-A3B9-AA0FD924D2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49096" y="2462821"/>
            <a:ext cx="1144568" cy="11445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1389399-1045-E04F-AA1D-0BDFBE382770}"/>
              </a:ext>
            </a:extLst>
          </p:cNvPr>
          <p:cNvSpPr txBox="1"/>
          <p:nvPr/>
        </p:nvSpPr>
        <p:spPr>
          <a:xfrm>
            <a:off x="8320876" y="3754115"/>
            <a:ext cx="2353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prstClr val="black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Kinesis</a:t>
            </a:r>
          </a:p>
          <a:p>
            <a:pPr algn="ctr"/>
            <a:r>
              <a:rPr lang="en-US" sz="1800" dirty="0">
                <a:solidFill>
                  <a:prstClr val="black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Data Firehose</a:t>
            </a:r>
          </a:p>
        </p:txBody>
      </p:sp>
      <p:pic>
        <p:nvPicPr>
          <p:cNvPr id="28" name="Picture 27" descr="Java.png">
            <a:extLst>
              <a:ext uri="{FF2B5EF4-FFF2-40B4-BE49-F238E27FC236}">
                <a16:creationId xmlns:a16="http://schemas.microsoft.com/office/drawing/2014/main" id="{E1D5B66C-AE6E-3045-AFC2-C45B8FBE2E5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689" y="6205980"/>
            <a:ext cx="1212111" cy="121211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B0E10D3-0274-5544-987A-898BB151D0E0}"/>
              </a:ext>
            </a:extLst>
          </p:cNvPr>
          <p:cNvSpPr txBox="1"/>
          <p:nvPr/>
        </p:nvSpPr>
        <p:spPr>
          <a:xfrm>
            <a:off x="3670557" y="7517049"/>
            <a:ext cx="1212111" cy="3693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54"/>
            <a:r>
              <a:rPr lang="en-US" sz="1800" dirty="0">
                <a:solidFill>
                  <a:prstClr val="black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SDK</a:t>
            </a:r>
          </a:p>
        </p:txBody>
      </p:sp>
      <p:pic>
        <p:nvPicPr>
          <p:cNvPr id="30" name="Picture 29" descr="Kinesis-Enabled_Apps.png">
            <a:extLst>
              <a:ext uri="{FF2B5EF4-FFF2-40B4-BE49-F238E27FC236}">
                <a16:creationId xmlns:a16="http://schemas.microsoft.com/office/drawing/2014/main" id="{ACE1F4E7-AECC-334E-8BA0-7F34ECCC812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875" y="4526362"/>
            <a:ext cx="1359958" cy="135995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DD13D39-B003-BB4D-9184-979B5F2447DA}"/>
              </a:ext>
            </a:extLst>
          </p:cNvPr>
          <p:cNvSpPr txBox="1"/>
          <p:nvPr/>
        </p:nvSpPr>
        <p:spPr>
          <a:xfrm>
            <a:off x="8383692" y="5870847"/>
            <a:ext cx="2100589" cy="6463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54"/>
            <a:r>
              <a:rPr lang="en-US" sz="1800" dirty="0">
                <a:solidFill>
                  <a:prstClr val="black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Kinesis Producer Library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FEDCCB-F751-384A-9306-792E556B4D8F}"/>
              </a:ext>
            </a:extLst>
          </p:cNvPr>
          <p:cNvSpPr txBox="1"/>
          <p:nvPr/>
        </p:nvSpPr>
        <p:spPr>
          <a:xfrm>
            <a:off x="6319219" y="7433168"/>
            <a:ext cx="1742084" cy="3693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defTabSz="914354"/>
            <a:r>
              <a:rPr lang="en-US" sz="1800" dirty="0">
                <a:solidFill>
                  <a:prstClr val="black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Kinesis Agent</a:t>
            </a:r>
          </a:p>
        </p:txBody>
      </p:sp>
      <p:pic>
        <p:nvPicPr>
          <p:cNvPr id="33" name="Picture 32" descr="Kinesis-Enabled_Apps.png">
            <a:extLst>
              <a:ext uri="{FF2B5EF4-FFF2-40B4-BE49-F238E27FC236}">
                <a16:creationId xmlns:a16="http://schemas.microsoft.com/office/drawing/2014/main" id="{5C100964-30A6-5647-92FA-26E385B6930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282" y="5993810"/>
            <a:ext cx="1359958" cy="1359958"/>
          </a:xfrm>
          <a:prstGeom prst="rect">
            <a:avLst/>
          </a:prstGeom>
        </p:spPr>
      </p:pic>
      <p:pic>
        <p:nvPicPr>
          <p:cNvPr id="11" name="Graphic 10" descr="Arrow Slight curve">
            <a:extLst>
              <a:ext uri="{FF2B5EF4-FFF2-40B4-BE49-F238E27FC236}">
                <a16:creationId xmlns:a16="http://schemas.microsoft.com/office/drawing/2014/main" id="{AEF04A7A-E652-A341-968F-211488188A8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129813">
            <a:off x="5508074" y="4908067"/>
            <a:ext cx="1093206" cy="1093206"/>
          </a:xfrm>
          <a:prstGeom prst="rect">
            <a:avLst/>
          </a:prstGeom>
        </p:spPr>
      </p:pic>
      <p:pic>
        <p:nvPicPr>
          <p:cNvPr id="14" name="Graphic 13" descr="Arrow Clockwise curve">
            <a:extLst>
              <a:ext uri="{FF2B5EF4-FFF2-40B4-BE49-F238E27FC236}">
                <a16:creationId xmlns:a16="http://schemas.microsoft.com/office/drawing/2014/main" id="{95B668A9-98C8-DF46-B51B-AE31768F7E8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6335535">
            <a:off x="5566065" y="2621294"/>
            <a:ext cx="1164717" cy="1164717"/>
          </a:xfrm>
          <a:prstGeom prst="rect">
            <a:avLst/>
          </a:prstGeom>
        </p:spPr>
      </p:pic>
      <p:pic>
        <p:nvPicPr>
          <p:cNvPr id="34" name="Graphic 33" descr="Arrow Straight">
            <a:extLst>
              <a:ext uri="{FF2B5EF4-FFF2-40B4-BE49-F238E27FC236}">
                <a16:creationId xmlns:a16="http://schemas.microsoft.com/office/drawing/2014/main" id="{9E7050CD-B06F-C447-BE9A-9F9AE02556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0800000">
            <a:off x="6194196" y="3632455"/>
            <a:ext cx="1359958" cy="13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48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B962B-B6EF-6A4A-AC0C-5E110EBE2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Kinesis</a:t>
            </a:r>
            <a:r>
              <a:rPr lang="en-US" dirty="0"/>
              <a:t> Data Analytics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2EAA86-84A6-CA47-AFD4-C68E5DF647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" t="1133" r="558" b="2037"/>
          <a:stretch/>
        </p:blipFill>
        <p:spPr>
          <a:xfrm>
            <a:off x="750957" y="1813704"/>
            <a:ext cx="13128486" cy="4602192"/>
          </a:xfrm>
          <a:prstGeom prst="rect">
            <a:avLst/>
          </a:prstGeom>
          <a:solidFill>
            <a:srgbClr val="EFF5ED"/>
          </a:solidFill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AB28FB1-E121-CC49-957E-4BA4CE380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77112" y="2358943"/>
            <a:ext cx="2155687" cy="215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080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7D838E4-BD93-3F41-894D-C133848F2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Demo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84FA9-8077-2041-A47C-2F55210A91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163000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C140A-C5C2-5F47-9595-4BD8C6A07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Rate </a:t>
            </a:r>
            <a:r>
              <a:rPr lang="en-US" dirty="0">
                <a:solidFill>
                  <a:schemeClr val="accent1"/>
                </a:solidFill>
              </a:rPr>
              <a:t>Alarm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AF13BB-48FA-754E-A521-9B535362A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27" y="3355592"/>
            <a:ext cx="13798546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602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3CA4A-E87A-434D-9BEF-102EAE91B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643268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E1D59-4DFA-EA46-9ECE-F482F1011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Kinesis</a:t>
            </a:r>
            <a:r>
              <a:rPr lang="en-US" dirty="0"/>
              <a:t> Firehose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4103032-70CA-1443-BB9E-B0268FBDF6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1645920"/>
            <a:ext cx="13510260" cy="468630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Fully Managed Service, no administration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Near Real Time (60 seconds latency minimum for non full batches)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Load data into Redshift / Amazon S3 / </a:t>
            </a:r>
            <a:r>
              <a:rPr lang="en-US" sz="2400" dirty="0" err="1"/>
              <a:t>ElasticSearch</a:t>
            </a:r>
            <a:r>
              <a:rPr lang="en-US" sz="2400" dirty="0"/>
              <a:t> / Splunk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Automatic scaling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Supports many data formats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Data Conversions from JSON to Parquet / ORC (only for S3)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Data Transformation through AWS Lambda (ex: CSV =&gt; JSON)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Supports compression when target is Amazon S3 (GZIP, ZIP, and SNAPPY) • Only GZIP is the data is further loaded into Redshift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Pay for the amount of data going through Firehose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</a:t>
            </a:r>
            <a:r>
              <a:rPr lang="en-IN" sz="2400" dirty="0"/>
              <a:t>park / KCL do not read from Firehose </a:t>
            </a:r>
            <a:br>
              <a:rPr lang="en-US" sz="2400" dirty="0"/>
            </a:b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29180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DDEA1-B73D-2246-BE81-3B057A130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Kinesis</a:t>
            </a:r>
            <a:r>
              <a:rPr lang="en-US" dirty="0"/>
              <a:t> Data Firehose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42E0E5-0E74-804A-9BDD-459D3F391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7596" y="2941235"/>
            <a:ext cx="1895451" cy="18954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CCE727-8899-784D-A6CD-A744F5A4EE50}"/>
              </a:ext>
            </a:extLst>
          </p:cNvPr>
          <p:cNvSpPr txBox="1"/>
          <p:nvPr/>
        </p:nvSpPr>
        <p:spPr>
          <a:xfrm>
            <a:off x="6015774" y="4961395"/>
            <a:ext cx="2353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prstClr val="black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Kinesis</a:t>
            </a:r>
          </a:p>
          <a:p>
            <a:pPr algn="ctr"/>
            <a:r>
              <a:rPr lang="en-US" sz="1800" dirty="0">
                <a:solidFill>
                  <a:prstClr val="black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Data Firehose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D4D9BE-D6A6-F447-8510-7493143717B1}"/>
              </a:ext>
            </a:extLst>
          </p:cNvPr>
          <p:cNvSpPr txBox="1"/>
          <p:nvPr/>
        </p:nvSpPr>
        <p:spPr>
          <a:xfrm>
            <a:off x="6182214" y="1930566"/>
            <a:ext cx="2100589" cy="27699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54"/>
            <a:r>
              <a:rPr lang="en-US" sz="1200" dirty="0">
                <a:solidFill>
                  <a:prstClr val="black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Lambda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D7E8BDD-5D2C-764E-A16F-B0D221F24D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54474" y="915136"/>
            <a:ext cx="956068" cy="9560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9EAD2-921F-3445-AD34-1EB09E171B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541" y="1466660"/>
            <a:ext cx="4681352" cy="5553862"/>
          </a:xfrm>
          <a:prstGeom prst="rect">
            <a:avLst/>
          </a:prstGeom>
        </p:spPr>
      </p:pic>
      <p:pic>
        <p:nvPicPr>
          <p:cNvPr id="10" name="Graphic 9" descr="Arrow Straight">
            <a:extLst>
              <a:ext uri="{FF2B5EF4-FFF2-40B4-BE49-F238E27FC236}">
                <a16:creationId xmlns:a16="http://schemas.microsoft.com/office/drawing/2014/main" id="{B93AA6C4-1CC7-964A-98A8-368C10B638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4843894" y="3332731"/>
            <a:ext cx="914400" cy="914400"/>
          </a:xfrm>
          <a:prstGeom prst="rect">
            <a:avLst/>
          </a:prstGeom>
        </p:spPr>
      </p:pic>
      <p:pic>
        <p:nvPicPr>
          <p:cNvPr id="11" name="Graphic 10" descr="Arrow Straight">
            <a:extLst>
              <a:ext uri="{FF2B5EF4-FFF2-40B4-BE49-F238E27FC236}">
                <a16:creationId xmlns:a16="http://schemas.microsoft.com/office/drawing/2014/main" id="{334E0DEC-AF0F-204E-AE35-071CA90221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8501543" y="3329191"/>
            <a:ext cx="9144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991DF7-B4BE-7B42-883A-D1C765D109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86509" y="1572182"/>
            <a:ext cx="3193137" cy="5316573"/>
          </a:xfrm>
          <a:prstGeom prst="rect">
            <a:avLst/>
          </a:prstGeom>
        </p:spPr>
      </p:pic>
      <p:sp>
        <p:nvSpPr>
          <p:cNvPr id="13" name="Left-right Arrow 12">
            <a:extLst>
              <a:ext uri="{FF2B5EF4-FFF2-40B4-BE49-F238E27FC236}">
                <a16:creationId xmlns:a16="http://schemas.microsoft.com/office/drawing/2014/main" id="{688D12EA-FFCB-5C4D-B42E-0F78583263EC}"/>
              </a:ext>
            </a:extLst>
          </p:cNvPr>
          <p:cNvSpPr/>
          <p:nvPr/>
        </p:nvSpPr>
        <p:spPr>
          <a:xfrm rot="5400000">
            <a:off x="6919180" y="2385927"/>
            <a:ext cx="626659" cy="234539"/>
          </a:xfrm>
          <a:prstGeom prst="left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286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>
            <a:extLst>
              <a:ext uri="{FF2B5EF4-FFF2-40B4-BE49-F238E27FC236}">
                <a16:creationId xmlns:a16="http://schemas.microsoft.com/office/drawing/2014/main" id="{27AA1114-4EA8-8D46-8DBC-59C0DC909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Kinesis</a:t>
            </a:r>
            <a:r>
              <a:rPr lang="en-US" dirty="0"/>
              <a:t> Data Firehose Delivery Architecture</a:t>
            </a: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D8EA1952-A5A2-8E4F-AF92-EB4C03DC7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575" y="1455366"/>
            <a:ext cx="12007574" cy="4809317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D04507E-9852-8142-9FD0-4B2E60ED4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357" y="6264683"/>
            <a:ext cx="1358072" cy="65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350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5A6D3-82D4-2C49-8C0D-FCF39EB94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993392"/>
          </a:xfrm>
        </p:spPr>
        <p:txBody>
          <a:bodyPr/>
          <a:lstStyle/>
          <a:p>
            <a:r>
              <a:rPr lang="en-US" dirty="0"/>
              <a:t>What is streaming data?</a:t>
            </a:r>
            <a:br>
              <a:rPr lang="en-US" dirty="0"/>
            </a:br>
            <a:r>
              <a:rPr lang="en-US" sz="2400" dirty="0">
                <a:solidFill>
                  <a:schemeClr val="accent1"/>
                </a:solidFill>
              </a:rPr>
              <a:t>Typical characteristics</a:t>
            </a:r>
            <a:br>
              <a:rPr lang="en-US" sz="2400" dirty="0">
                <a:solidFill>
                  <a:schemeClr val="accent1"/>
                </a:solidFill>
              </a:rPr>
            </a:b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BA9297F-D543-754F-921B-F926891C3914}"/>
              </a:ext>
            </a:extLst>
          </p:cNvPr>
          <p:cNvGrpSpPr/>
          <p:nvPr/>
        </p:nvGrpSpPr>
        <p:grpSpPr>
          <a:xfrm>
            <a:off x="10550841" y="3261748"/>
            <a:ext cx="3126285" cy="3260915"/>
            <a:chOff x="10550841" y="3262031"/>
            <a:chExt cx="3126285" cy="3260915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78E6393-8151-EA43-A407-433D8305097E}"/>
                </a:ext>
              </a:extLst>
            </p:cNvPr>
            <p:cNvSpPr/>
            <p:nvPr/>
          </p:nvSpPr>
          <p:spPr>
            <a:xfrm>
              <a:off x="10550841" y="4978960"/>
              <a:ext cx="3126285" cy="1543986"/>
            </a:xfrm>
            <a:custGeom>
              <a:avLst/>
              <a:gdLst>
                <a:gd name="connsiteX0" fmla="*/ 0 w 1334221"/>
                <a:gd name="connsiteY0" fmla="*/ 0 h 964991"/>
                <a:gd name="connsiteX1" fmla="*/ 1334221 w 1334221"/>
                <a:gd name="connsiteY1" fmla="*/ 0 h 964991"/>
                <a:gd name="connsiteX2" fmla="*/ 1334221 w 1334221"/>
                <a:gd name="connsiteY2" fmla="*/ 964991 h 964991"/>
                <a:gd name="connsiteX3" fmla="*/ 0 w 1334221"/>
                <a:gd name="connsiteY3" fmla="*/ 964991 h 964991"/>
                <a:gd name="connsiteX4" fmla="*/ 0 w 1334221"/>
                <a:gd name="connsiteY4" fmla="*/ 0 h 964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221" h="964991">
                  <a:moveTo>
                    <a:pt x="0" y="0"/>
                  </a:moveTo>
                  <a:lnTo>
                    <a:pt x="1334221" y="0"/>
                  </a:lnTo>
                  <a:lnTo>
                    <a:pt x="1334221" y="964991"/>
                  </a:lnTo>
                  <a:lnTo>
                    <a:pt x="0" y="964991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spcFirstLastPara="0" vert="horz" wrap="square" lIns="34544" tIns="34544" rIns="34544" bIns="34544" numCol="1" spcCol="1270" anchor="t" anchorCtr="0">
              <a:noAutofit/>
            </a:bodyPr>
            <a:lstStyle/>
            <a:p>
              <a:pPr marL="0" marR="0" lvl="0" indent="0" algn="ctr" defTabSz="120904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389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Low-latency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48B103A-FF3D-3E4E-8233-00E6AB210946}"/>
                </a:ext>
              </a:extLst>
            </p:cNvPr>
            <p:cNvGrpSpPr/>
            <p:nvPr/>
          </p:nvGrpSpPr>
          <p:grpSpPr>
            <a:xfrm>
              <a:off x="11529050" y="3262031"/>
              <a:ext cx="1169866" cy="1169866"/>
              <a:chOff x="848337" y="3178611"/>
              <a:chExt cx="208056" cy="208056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08C7C24-0712-F44F-8DB0-CCE182A2FA67}"/>
                  </a:ext>
                </a:extLst>
              </p:cNvPr>
              <p:cNvSpPr/>
              <p:nvPr/>
            </p:nvSpPr>
            <p:spPr>
              <a:xfrm>
                <a:off x="848337" y="3178611"/>
                <a:ext cx="208056" cy="208056"/>
              </a:xfrm>
              <a:prstGeom prst="ellipse">
                <a:avLst/>
              </a:prstGeom>
              <a:solidFill>
                <a:srgbClr val="FFFFFF"/>
              </a:solidFill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rot="0" spcFirstLastPara="0" vertOverflow="overflow" horzOverflow="overflow" vert="horz" wrap="square" lIns="146304" tIns="73152" rIns="146304" bIns="7315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9721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89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8516CEF1-4B41-6C4C-A38C-3F89086BAE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107" y="3223465"/>
                <a:ext cx="0" cy="62990"/>
              </a:xfrm>
              <a:prstGeom prst="line">
                <a:avLst/>
              </a:prstGeom>
              <a:solidFill>
                <a:srgbClr val="FFFFFF"/>
              </a:solidFill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FDBF594-6A65-C84E-B1F4-300A74E21A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0949" y="3286115"/>
                <a:ext cx="35187" cy="38276"/>
              </a:xfrm>
              <a:prstGeom prst="line">
                <a:avLst/>
              </a:prstGeom>
              <a:solidFill>
                <a:srgbClr val="FFFFFF"/>
              </a:solidFill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</p:cxn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B2B3EE1-77D5-4941-9A7A-8DFB22661960}"/>
              </a:ext>
            </a:extLst>
          </p:cNvPr>
          <p:cNvGrpSpPr/>
          <p:nvPr/>
        </p:nvGrpSpPr>
        <p:grpSpPr>
          <a:xfrm>
            <a:off x="3903326" y="3261748"/>
            <a:ext cx="2912595" cy="3261198"/>
            <a:chOff x="4231508" y="3261748"/>
            <a:chExt cx="2912595" cy="3261198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66FBBDA-F363-2E4B-98E2-81F4531E61A0}"/>
                </a:ext>
              </a:extLst>
            </p:cNvPr>
            <p:cNvSpPr/>
            <p:nvPr/>
          </p:nvSpPr>
          <p:spPr>
            <a:xfrm>
              <a:off x="4231508" y="4978960"/>
              <a:ext cx="2912595" cy="1543986"/>
            </a:xfrm>
            <a:custGeom>
              <a:avLst/>
              <a:gdLst>
                <a:gd name="connsiteX0" fmla="*/ 0 w 1334221"/>
                <a:gd name="connsiteY0" fmla="*/ 0 h 964991"/>
                <a:gd name="connsiteX1" fmla="*/ 1334221 w 1334221"/>
                <a:gd name="connsiteY1" fmla="*/ 0 h 964991"/>
                <a:gd name="connsiteX2" fmla="*/ 1334221 w 1334221"/>
                <a:gd name="connsiteY2" fmla="*/ 964991 h 964991"/>
                <a:gd name="connsiteX3" fmla="*/ 0 w 1334221"/>
                <a:gd name="connsiteY3" fmla="*/ 964991 h 964991"/>
                <a:gd name="connsiteX4" fmla="*/ 0 w 1334221"/>
                <a:gd name="connsiteY4" fmla="*/ 0 h 964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221" h="964991">
                  <a:moveTo>
                    <a:pt x="0" y="0"/>
                  </a:moveTo>
                  <a:lnTo>
                    <a:pt x="1334221" y="0"/>
                  </a:lnTo>
                  <a:lnTo>
                    <a:pt x="1334221" y="964991"/>
                  </a:lnTo>
                  <a:lnTo>
                    <a:pt x="0" y="964991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spcFirstLastPara="0" vert="horz" wrap="square" lIns="34544" tIns="34544" rIns="34544" bIns="34544" numCol="1" spcCol="1270" anchor="t" anchorCtr="0">
              <a:noAutofit/>
            </a:bodyPr>
            <a:lstStyle/>
            <a:p>
              <a:pPr marL="0" marR="0" lvl="0" indent="0" algn="ctr" defTabSz="120904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389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Continuous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DE39F1C-579A-A946-B600-DA8224D461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81" t="14921" r="6203" b="15237"/>
            <a:stretch/>
          </p:blipFill>
          <p:spPr>
            <a:xfrm>
              <a:off x="4954486" y="3261748"/>
              <a:ext cx="1466639" cy="1170432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C68FB74-D4A9-B84F-A2AF-BEAA4EDF6C9F}"/>
              </a:ext>
            </a:extLst>
          </p:cNvPr>
          <p:cNvGrpSpPr/>
          <p:nvPr/>
        </p:nvGrpSpPr>
        <p:grpSpPr>
          <a:xfrm>
            <a:off x="7258012" y="3261748"/>
            <a:ext cx="2850739" cy="3261198"/>
            <a:chOff x="7411172" y="3261748"/>
            <a:chExt cx="2850739" cy="3261198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5E83083-41D1-654B-8B29-FA6D1A13E4D4}"/>
                </a:ext>
              </a:extLst>
            </p:cNvPr>
            <p:cNvSpPr/>
            <p:nvPr/>
          </p:nvSpPr>
          <p:spPr>
            <a:xfrm>
              <a:off x="7411172" y="4978960"/>
              <a:ext cx="2850739" cy="1543986"/>
            </a:xfrm>
            <a:custGeom>
              <a:avLst/>
              <a:gdLst>
                <a:gd name="connsiteX0" fmla="*/ 0 w 1334221"/>
                <a:gd name="connsiteY0" fmla="*/ 0 h 964991"/>
                <a:gd name="connsiteX1" fmla="*/ 1334221 w 1334221"/>
                <a:gd name="connsiteY1" fmla="*/ 0 h 964991"/>
                <a:gd name="connsiteX2" fmla="*/ 1334221 w 1334221"/>
                <a:gd name="connsiteY2" fmla="*/ 964991 h 964991"/>
                <a:gd name="connsiteX3" fmla="*/ 0 w 1334221"/>
                <a:gd name="connsiteY3" fmla="*/ 964991 h 964991"/>
                <a:gd name="connsiteX4" fmla="*/ 0 w 1334221"/>
                <a:gd name="connsiteY4" fmla="*/ 0 h 964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221" h="964991">
                  <a:moveTo>
                    <a:pt x="0" y="0"/>
                  </a:moveTo>
                  <a:lnTo>
                    <a:pt x="1334221" y="0"/>
                  </a:lnTo>
                  <a:lnTo>
                    <a:pt x="1334221" y="964991"/>
                  </a:lnTo>
                  <a:lnTo>
                    <a:pt x="0" y="964991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spcFirstLastPara="0" vert="horz" wrap="square" lIns="34544" tIns="34544" rIns="34544" bIns="34544" numCol="1" spcCol="1270" anchor="t" anchorCtr="0">
              <a:noAutofit/>
            </a:bodyPr>
            <a:lstStyle/>
            <a:p>
              <a:pPr marL="0" marR="0" lvl="0" indent="0" algn="ctr" defTabSz="120904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389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Ordered, incremental</a:t>
              </a:r>
              <a:endParaRPr kumimoji="0" lang="en-US" sz="3389" b="0" i="0" u="none" strike="noStrike" kern="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F59E7E8-6B0C-2C47-AF53-32F2B026D310}"/>
                </a:ext>
              </a:extLst>
            </p:cNvPr>
            <p:cNvGrpSpPr/>
            <p:nvPr/>
          </p:nvGrpSpPr>
          <p:grpSpPr>
            <a:xfrm>
              <a:off x="8240687" y="3261748"/>
              <a:ext cx="1191709" cy="1170432"/>
              <a:chOff x="8178162" y="3198312"/>
              <a:chExt cx="1191709" cy="1170432"/>
            </a:xfrm>
          </p:grpSpPr>
          <p:sp>
            <p:nvSpPr>
              <p:cNvPr id="36" name="Rectangle: Rounded Corners 36">
                <a:extLst>
                  <a:ext uri="{FF2B5EF4-FFF2-40B4-BE49-F238E27FC236}">
                    <a16:creationId xmlns:a16="http://schemas.microsoft.com/office/drawing/2014/main" id="{4E0F7CBC-16E2-8747-BBF7-9F843BA0C9AB}"/>
                  </a:ext>
                </a:extLst>
              </p:cNvPr>
              <p:cNvSpPr/>
              <p:nvPr/>
            </p:nvSpPr>
            <p:spPr>
              <a:xfrm>
                <a:off x="8178162" y="3198312"/>
                <a:ext cx="182880" cy="1170432"/>
              </a:xfrm>
              <a:prstGeom prst="roundRect">
                <a:avLst>
                  <a:gd name="adj" fmla="val 3158"/>
                </a:avLst>
              </a:prstGeom>
              <a:solidFill>
                <a:srgbClr val="FFFFFF"/>
              </a:solidFill>
              <a:ln w="19050" cap="rnd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146304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97212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4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F53367F0-FEFE-E347-9AEB-B32C61FD592C}"/>
                  </a:ext>
                </a:extLst>
              </p:cNvPr>
              <p:cNvSpPr/>
              <p:nvPr/>
            </p:nvSpPr>
            <p:spPr>
              <a:xfrm>
                <a:off x="8361042" y="3198312"/>
                <a:ext cx="182880" cy="1170432"/>
              </a:xfrm>
              <a:prstGeom prst="roundRect">
                <a:avLst>
                  <a:gd name="adj" fmla="val 3158"/>
                </a:avLst>
              </a:prstGeom>
              <a:solidFill>
                <a:srgbClr val="FFFFFF"/>
              </a:solidFill>
              <a:ln w="19050" cap="rnd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146304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97212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4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38" name="Rectangle: Rounded Corners 36">
                <a:extLst>
                  <a:ext uri="{FF2B5EF4-FFF2-40B4-BE49-F238E27FC236}">
                    <a16:creationId xmlns:a16="http://schemas.microsoft.com/office/drawing/2014/main" id="{9209D015-948D-1B4C-A121-6B2CEBE839C6}"/>
                  </a:ext>
                </a:extLst>
              </p:cNvPr>
              <p:cNvSpPr/>
              <p:nvPr/>
            </p:nvSpPr>
            <p:spPr>
              <a:xfrm>
                <a:off x="8542784" y="3198312"/>
                <a:ext cx="182880" cy="1170432"/>
              </a:xfrm>
              <a:prstGeom prst="roundRect">
                <a:avLst>
                  <a:gd name="adj" fmla="val 3158"/>
                </a:avLst>
              </a:prstGeom>
              <a:solidFill>
                <a:srgbClr val="FFFFFF"/>
              </a:solidFill>
              <a:ln w="19050" cap="rnd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146304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97212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4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39" name="Rectangle: Rounded Corners 36">
                <a:extLst>
                  <a:ext uri="{FF2B5EF4-FFF2-40B4-BE49-F238E27FC236}">
                    <a16:creationId xmlns:a16="http://schemas.microsoft.com/office/drawing/2014/main" id="{543ACFB7-74B6-2045-B9FF-FA751A847674}"/>
                  </a:ext>
                </a:extLst>
              </p:cNvPr>
              <p:cNvSpPr/>
              <p:nvPr/>
            </p:nvSpPr>
            <p:spPr>
              <a:xfrm>
                <a:off x="9186991" y="3198312"/>
                <a:ext cx="182880" cy="1170432"/>
              </a:xfrm>
              <a:prstGeom prst="roundRect">
                <a:avLst>
                  <a:gd name="adj" fmla="val 3158"/>
                </a:avLst>
              </a:prstGeom>
              <a:solidFill>
                <a:srgbClr val="FFFFFF"/>
              </a:solidFill>
              <a:ln w="19050" cap="rnd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146304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97212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4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EE9619A-5035-C54C-A652-1A596FC53418}"/>
                  </a:ext>
                </a:extLst>
              </p:cNvPr>
              <p:cNvCxnSpPr>
                <a:stCxn id="38" idx="3"/>
                <a:endCxn id="39" idx="1"/>
              </p:cNvCxnSpPr>
              <p:nvPr/>
            </p:nvCxnSpPr>
            <p:spPr>
              <a:xfrm>
                <a:off x="8725664" y="3783528"/>
                <a:ext cx="461327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ysDash"/>
                <a:headEnd type="none"/>
                <a:tailEnd type="none"/>
              </a:ln>
              <a:effectLst/>
            </p:spPr>
          </p:cxn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6425773-63E4-8A4B-B4F0-425964DFB8E4}"/>
              </a:ext>
            </a:extLst>
          </p:cNvPr>
          <p:cNvGrpSpPr/>
          <p:nvPr/>
        </p:nvGrpSpPr>
        <p:grpSpPr>
          <a:xfrm>
            <a:off x="548640" y="3261748"/>
            <a:ext cx="2912595" cy="3261198"/>
            <a:chOff x="553590" y="3261748"/>
            <a:chExt cx="2912595" cy="3261198"/>
          </a:xfrm>
        </p:grpSpPr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40C40D7D-79A1-BA4E-95BD-A0441F6F7682}"/>
                </a:ext>
              </a:extLst>
            </p:cNvPr>
            <p:cNvSpPr/>
            <p:nvPr/>
          </p:nvSpPr>
          <p:spPr>
            <a:xfrm>
              <a:off x="553590" y="4978960"/>
              <a:ext cx="2912595" cy="1543986"/>
            </a:xfrm>
            <a:custGeom>
              <a:avLst/>
              <a:gdLst>
                <a:gd name="connsiteX0" fmla="*/ 0 w 1334221"/>
                <a:gd name="connsiteY0" fmla="*/ 0 h 964991"/>
                <a:gd name="connsiteX1" fmla="*/ 1334221 w 1334221"/>
                <a:gd name="connsiteY1" fmla="*/ 0 h 964991"/>
                <a:gd name="connsiteX2" fmla="*/ 1334221 w 1334221"/>
                <a:gd name="connsiteY2" fmla="*/ 964991 h 964991"/>
                <a:gd name="connsiteX3" fmla="*/ 0 w 1334221"/>
                <a:gd name="connsiteY3" fmla="*/ 964991 h 964991"/>
                <a:gd name="connsiteX4" fmla="*/ 0 w 1334221"/>
                <a:gd name="connsiteY4" fmla="*/ 0 h 964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221" h="964991">
                  <a:moveTo>
                    <a:pt x="0" y="0"/>
                  </a:moveTo>
                  <a:lnTo>
                    <a:pt x="1334221" y="0"/>
                  </a:lnTo>
                  <a:lnTo>
                    <a:pt x="1334221" y="964991"/>
                  </a:lnTo>
                  <a:lnTo>
                    <a:pt x="0" y="964991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spcFirstLastPara="0" vert="horz" wrap="square" lIns="34544" tIns="34544" rIns="34544" bIns="34544" numCol="1" spcCol="1270" anchor="t" anchorCtr="0">
              <a:noAutofit/>
            </a:bodyPr>
            <a:lstStyle/>
            <a:p>
              <a:pPr marL="0" marR="0" lvl="0" indent="0" algn="ctr" defTabSz="120904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389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High volume</a:t>
              </a:r>
            </a:p>
          </p:txBody>
        </p:sp>
        <p:sp>
          <p:nvSpPr>
            <p:cNvPr id="43" name="Down Arrow 42">
              <a:extLst>
                <a:ext uri="{FF2B5EF4-FFF2-40B4-BE49-F238E27FC236}">
                  <a16:creationId xmlns:a16="http://schemas.microsoft.com/office/drawing/2014/main" id="{D456FA87-F881-2F42-9FF7-F5B05C9F764A}"/>
                </a:ext>
              </a:extLst>
            </p:cNvPr>
            <p:cNvSpPr/>
            <p:nvPr/>
          </p:nvSpPr>
          <p:spPr bwMode="auto">
            <a:xfrm rot="10800000">
              <a:off x="1349487" y="3261748"/>
              <a:ext cx="1320800" cy="1170432"/>
            </a:xfrm>
            <a:prstGeom prst="downArrow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mazon Ember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540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A0FB0-2900-CA49-914C-4094BAFE0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streaming data?</a:t>
            </a:r>
            <a:br>
              <a:rPr lang="en-US" dirty="0"/>
            </a:br>
            <a:r>
              <a:rPr lang="en-US" sz="2400" dirty="0">
                <a:solidFill>
                  <a:schemeClr val="accent1"/>
                </a:solidFill>
              </a:rPr>
              <a:t>Get actionable insights quickly</a:t>
            </a:r>
            <a:br>
              <a:rPr lang="en-US" sz="4000" dirty="0">
                <a:solidFill>
                  <a:schemeClr val="accent1"/>
                </a:solidFill>
              </a:rPr>
            </a:br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518089B-4579-4049-AC21-BC3FD3F40BAD}"/>
              </a:ext>
            </a:extLst>
          </p:cNvPr>
          <p:cNvSpPr txBox="1"/>
          <p:nvPr/>
        </p:nvSpPr>
        <p:spPr>
          <a:xfrm>
            <a:off x="464555" y="7347722"/>
            <a:ext cx="31935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12"/>
            <a:r>
              <a:rPr lang="en-US" sz="1000" dirty="0">
                <a:solidFill>
                  <a:schemeClr val="accent1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Source: Perishable insights, Mike Gualtieri, Forrester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A5DE8DB-6153-E644-BA31-EB0B031053C7}"/>
              </a:ext>
            </a:extLst>
          </p:cNvPr>
          <p:cNvGrpSpPr/>
          <p:nvPr/>
        </p:nvGrpSpPr>
        <p:grpSpPr>
          <a:xfrm>
            <a:off x="464555" y="1859280"/>
            <a:ext cx="13617205" cy="5152059"/>
            <a:chOff x="290347" y="1162050"/>
            <a:chExt cx="8510753" cy="3220037"/>
          </a:xfrm>
        </p:grpSpPr>
        <p:sp>
          <p:nvSpPr>
            <p:cNvPr id="72" name="Freeform 5">
              <a:extLst>
                <a:ext uri="{FF2B5EF4-FFF2-40B4-BE49-F238E27FC236}">
                  <a16:creationId xmlns:a16="http://schemas.microsoft.com/office/drawing/2014/main" id="{AF3D42B8-4F6C-6F4E-8D36-1E7D36B3A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824" y="1355977"/>
              <a:ext cx="8038973" cy="2801685"/>
            </a:xfrm>
            <a:custGeom>
              <a:avLst/>
              <a:gdLst>
                <a:gd name="T0" fmla="*/ 0 w 2502"/>
                <a:gd name="T1" fmla="*/ 0 h 942"/>
                <a:gd name="T2" fmla="*/ 294 w 2502"/>
                <a:gd name="T3" fmla="*/ 258 h 942"/>
                <a:gd name="T4" fmla="*/ 664 w 2502"/>
                <a:gd name="T5" fmla="*/ 638 h 942"/>
                <a:gd name="T6" fmla="*/ 1036 w 2502"/>
                <a:gd name="T7" fmla="*/ 720 h 942"/>
                <a:gd name="T8" fmla="*/ 2502 w 2502"/>
                <a:gd name="T9" fmla="*/ 824 h 942"/>
                <a:gd name="T10" fmla="*/ 2502 w 2502"/>
                <a:gd name="T11" fmla="*/ 942 h 942"/>
                <a:gd name="T12" fmla="*/ 0 w 2502"/>
                <a:gd name="T13" fmla="*/ 942 h 942"/>
                <a:gd name="T14" fmla="*/ 0 w 2502"/>
                <a:gd name="T15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2" h="942">
                  <a:moveTo>
                    <a:pt x="0" y="0"/>
                  </a:moveTo>
                  <a:cubicBezTo>
                    <a:pt x="0" y="0"/>
                    <a:pt x="174" y="40"/>
                    <a:pt x="294" y="258"/>
                  </a:cubicBezTo>
                  <a:cubicBezTo>
                    <a:pt x="294" y="258"/>
                    <a:pt x="412" y="570"/>
                    <a:pt x="664" y="638"/>
                  </a:cubicBezTo>
                  <a:cubicBezTo>
                    <a:pt x="916" y="706"/>
                    <a:pt x="986" y="710"/>
                    <a:pt x="1036" y="720"/>
                  </a:cubicBezTo>
                  <a:cubicBezTo>
                    <a:pt x="1086" y="730"/>
                    <a:pt x="1520" y="812"/>
                    <a:pt x="2502" y="824"/>
                  </a:cubicBezTo>
                  <a:cubicBezTo>
                    <a:pt x="2502" y="942"/>
                    <a:pt x="2502" y="942"/>
                    <a:pt x="2502" y="942"/>
                  </a:cubicBezTo>
                  <a:cubicBezTo>
                    <a:pt x="0" y="942"/>
                    <a:pt x="0" y="942"/>
                    <a:pt x="0" y="9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146304" tIns="73152" rIns="146304" bIns="7315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0972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38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Freeform: Shape 31">
              <a:extLst>
                <a:ext uri="{FF2B5EF4-FFF2-40B4-BE49-F238E27FC236}">
                  <a16:creationId xmlns:a16="http://schemas.microsoft.com/office/drawing/2014/main" id="{CA2A4587-26BF-0248-93B2-AEE2C873D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487" y="1645276"/>
              <a:ext cx="7500309" cy="2512386"/>
            </a:xfrm>
            <a:custGeom>
              <a:avLst/>
              <a:gdLst>
                <a:gd name="connsiteX0" fmla="*/ 0 w 7153844"/>
                <a:gd name="connsiteY0" fmla="*/ 0 h 2512386"/>
                <a:gd name="connsiteX1" fmla="*/ 15284 w 7153844"/>
                <a:gd name="connsiteY1" fmla="*/ 12766 h 2512386"/>
                <a:gd name="connsiteX2" fmla="*/ 387211 w 7153844"/>
                <a:gd name="connsiteY2" fmla="*/ 478042 h 2512386"/>
                <a:gd name="connsiteX3" fmla="*/ 1521112 w 7153844"/>
                <a:gd name="connsiteY3" fmla="*/ 1608233 h 2512386"/>
                <a:gd name="connsiteX4" fmla="*/ 2661143 w 7153844"/>
                <a:gd name="connsiteY4" fmla="*/ 1852116 h 2512386"/>
                <a:gd name="connsiteX5" fmla="*/ 7153844 w 7153844"/>
                <a:gd name="connsiteY5" fmla="*/ 2161432 h 2512386"/>
                <a:gd name="connsiteX6" fmla="*/ 7153844 w 7153844"/>
                <a:gd name="connsiteY6" fmla="*/ 2512386 h 2512386"/>
                <a:gd name="connsiteX7" fmla="*/ 128308 w 7153844"/>
                <a:gd name="connsiteY7" fmla="*/ 2512386 h 2512386"/>
                <a:gd name="connsiteX8" fmla="*/ 0 w 7153844"/>
                <a:gd name="connsiteY8" fmla="*/ 2512386 h 251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53844" h="2512386">
                  <a:moveTo>
                    <a:pt x="0" y="0"/>
                  </a:moveTo>
                  <a:lnTo>
                    <a:pt x="15284" y="12766"/>
                  </a:lnTo>
                  <a:cubicBezTo>
                    <a:pt x="141205" y="124508"/>
                    <a:pt x="272289" y="275425"/>
                    <a:pt x="387211" y="478042"/>
                  </a:cubicBezTo>
                  <a:cubicBezTo>
                    <a:pt x="387211" y="478042"/>
                    <a:pt x="748834" y="1405988"/>
                    <a:pt x="1521112" y="1608233"/>
                  </a:cubicBezTo>
                  <a:cubicBezTo>
                    <a:pt x="2293391" y="1810478"/>
                    <a:pt x="2507913" y="1822375"/>
                    <a:pt x="2661143" y="1852116"/>
                  </a:cubicBezTo>
                  <a:cubicBezTo>
                    <a:pt x="2814373" y="1881858"/>
                    <a:pt x="4144409" y="2125742"/>
                    <a:pt x="7153844" y="2161432"/>
                  </a:cubicBezTo>
                  <a:cubicBezTo>
                    <a:pt x="7153844" y="2512386"/>
                    <a:pt x="7153844" y="2512386"/>
                    <a:pt x="7153844" y="2512386"/>
                  </a:cubicBezTo>
                  <a:cubicBezTo>
                    <a:pt x="2840805" y="2512386"/>
                    <a:pt x="953851" y="2512386"/>
                    <a:pt x="128308" y="2512386"/>
                  </a:cubicBezTo>
                  <a:lnTo>
                    <a:pt x="0" y="251238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46304" tIns="73152" rIns="146304" bIns="73152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10972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38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Freeform: Shape 34">
              <a:extLst>
                <a:ext uri="{FF2B5EF4-FFF2-40B4-BE49-F238E27FC236}">
                  <a16:creationId xmlns:a16="http://schemas.microsoft.com/office/drawing/2014/main" id="{13EC68CA-DE0A-F847-929D-DDB5B57F9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1197" y="3051042"/>
              <a:ext cx="6348599" cy="1106620"/>
            </a:xfrm>
            <a:custGeom>
              <a:avLst/>
              <a:gdLst>
                <a:gd name="connsiteX0" fmla="*/ 0 w 6055336"/>
                <a:gd name="connsiteY0" fmla="*/ 0 h 1106620"/>
                <a:gd name="connsiteX1" fmla="*/ 31186 w 6055336"/>
                <a:gd name="connsiteY1" fmla="*/ 23066 h 1106620"/>
                <a:gd name="connsiteX2" fmla="*/ 422604 w 6055336"/>
                <a:gd name="connsiteY2" fmla="*/ 202467 h 1106620"/>
                <a:gd name="connsiteX3" fmla="*/ 1562635 w 6055336"/>
                <a:gd name="connsiteY3" fmla="*/ 446350 h 1106620"/>
                <a:gd name="connsiteX4" fmla="*/ 6055336 w 6055336"/>
                <a:gd name="connsiteY4" fmla="*/ 755666 h 1106620"/>
                <a:gd name="connsiteX5" fmla="*/ 6055336 w 6055336"/>
                <a:gd name="connsiteY5" fmla="*/ 1106620 h 1106620"/>
                <a:gd name="connsiteX6" fmla="*/ 156354 w 6055336"/>
                <a:gd name="connsiteY6" fmla="*/ 1106620 h 1106620"/>
                <a:gd name="connsiteX7" fmla="*/ 0 w 6055336"/>
                <a:gd name="connsiteY7" fmla="*/ 1106620 h 1106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55336" h="1106620">
                  <a:moveTo>
                    <a:pt x="0" y="0"/>
                  </a:moveTo>
                  <a:lnTo>
                    <a:pt x="31186" y="23066"/>
                  </a:lnTo>
                  <a:cubicBezTo>
                    <a:pt x="147437" y="101112"/>
                    <a:pt x="277802" y="164546"/>
                    <a:pt x="422604" y="202467"/>
                  </a:cubicBezTo>
                  <a:cubicBezTo>
                    <a:pt x="1194883" y="404712"/>
                    <a:pt x="1409405" y="416609"/>
                    <a:pt x="1562635" y="446350"/>
                  </a:cubicBezTo>
                  <a:cubicBezTo>
                    <a:pt x="1715865" y="476092"/>
                    <a:pt x="3045901" y="719976"/>
                    <a:pt x="6055336" y="755666"/>
                  </a:cubicBezTo>
                  <a:cubicBezTo>
                    <a:pt x="6055336" y="1106620"/>
                    <a:pt x="6055336" y="1106620"/>
                    <a:pt x="6055336" y="1106620"/>
                  </a:cubicBezTo>
                  <a:cubicBezTo>
                    <a:pt x="3090122" y="1106620"/>
                    <a:pt x="1271612" y="1106620"/>
                    <a:pt x="156354" y="1106620"/>
                  </a:cubicBezTo>
                  <a:lnTo>
                    <a:pt x="0" y="110662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vert="horz" wrap="square" lIns="146304" tIns="73152" rIns="146304" bIns="73152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10972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38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Freeform: Shape 38">
              <a:extLst>
                <a:ext uri="{FF2B5EF4-FFF2-40B4-BE49-F238E27FC236}">
                  <a16:creationId xmlns:a16="http://schemas.microsoft.com/office/drawing/2014/main" id="{8D57594B-9DF4-324D-BFFF-A5769D680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9748" y="3600056"/>
              <a:ext cx="3970049" cy="557607"/>
            </a:xfrm>
            <a:custGeom>
              <a:avLst/>
              <a:gdLst>
                <a:gd name="connsiteX0" fmla="*/ 0 w 3786659"/>
                <a:gd name="connsiteY0" fmla="*/ 0 h 557607"/>
                <a:gd name="connsiteX1" fmla="*/ 469232 w 3786659"/>
                <a:gd name="connsiteY1" fmla="*/ 49765 h 557607"/>
                <a:gd name="connsiteX2" fmla="*/ 3786659 w 3786659"/>
                <a:gd name="connsiteY2" fmla="*/ 206653 h 557607"/>
                <a:gd name="connsiteX3" fmla="*/ 3786659 w 3786659"/>
                <a:gd name="connsiteY3" fmla="*/ 557607 h 557607"/>
                <a:gd name="connsiteX4" fmla="*/ 143435 w 3786659"/>
                <a:gd name="connsiteY4" fmla="*/ 557607 h 557607"/>
                <a:gd name="connsiteX5" fmla="*/ 0 w 3786659"/>
                <a:gd name="connsiteY5" fmla="*/ 557607 h 55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6659" h="557607">
                  <a:moveTo>
                    <a:pt x="0" y="0"/>
                  </a:moveTo>
                  <a:lnTo>
                    <a:pt x="469232" y="49765"/>
                  </a:lnTo>
                  <a:cubicBezTo>
                    <a:pt x="1197074" y="118915"/>
                    <a:pt x="2281942" y="188808"/>
                    <a:pt x="3786659" y="206653"/>
                  </a:cubicBezTo>
                  <a:cubicBezTo>
                    <a:pt x="3786659" y="557607"/>
                    <a:pt x="3786659" y="557607"/>
                    <a:pt x="3786659" y="557607"/>
                  </a:cubicBezTo>
                  <a:cubicBezTo>
                    <a:pt x="2304052" y="557607"/>
                    <a:pt x="1108121" y="557607"/>
                    <a:pt x="143435" y="557607"/>
                  </a:cubicBezTo>
                  <a:lnTo>
                    <a:pt x="0" y="55760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46304" tIns="73152" rIns="146304" bIns="73152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10972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38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F20F1512-520B-BF4E-BCF6-08FB0D905DE8}"/>
                </a:ext>
              </a:extLst>
            </p:cNvPr>
            <p:cNvCxnSpPr>
              <a:cxnSpLocks/>
            </p:cNvCxnSpPr>
            <p:nvPr/>
          </p:nvCxnSpPr>
          <p:spPr>
            <a:xfrm>
              <a:off x="544500" y="4149090"/>
              <a:ext cx="8256600" cy="0"/>
            </a:xfrm>
            <a:prstGeom prst="straightConnector1">
              <a:avLst/>
            </a:prstGeom>
            <a:noFill/>
            <a:ln w="19050" cap="rnd" cmpd="sng" algn="ctr">
              <a:solidFill>
                <a:srgbClr val="000000"/>
              </a:solidFill>
              <a:prstDash val="solid"/>
              <a:headEnd type="none" w="med" len="sm"/>
              <a:tailEnd type="arrow" w="med" len="sm"/>
            </a:ln>
            <a:effectLst/>
          </p:spPr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5145099-1FD4-B443-8B3E-2BB64E301B3F}"/>
                </a:ext>
              </a:extLst>
            </p:cNvPr>
            <p:cNvSpPr txBox="1"/>
            <p:nvPr/>
          </p:nvSpPr>
          <p:spPr>
            <a:xfrm>
              <a:off x="539550" y="4155102"/>
              <a:ext cx="846794" cy="226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10972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0" b="0" i="0" u="none" strike="noStrike" kern="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ea typeface="Amazon Ember" panose="020B0603020204020204" pitchFamily="34" charset="0"/>
                  <a:cs typeface="Amazon Ember" panose="020B0603020204020204" pitchFamily="34" charset="0"/>
                </a:rPr>
                <a:t>Real time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7F7CE53-A74F-034D-9F95-2C95D2007220}"/>
                </a:ext>
              </a:extLst>
            </p:cNvPr>
            <p:cNvSpPr txBox="1"/>
            <p:nvPr/>
          </p:nvSpPr>
          <p:spPr>
            <a:xfrm>
              <a:off x="1242166" y="4155102"/>
              <a:ext cx="662441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10972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0" b="0" i="0" u="none" strike="noStrike" kern="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ea typeface="Amazon Ember" panose="020B0603020204020204" pitchFamily="34" charset="0"/>
                  <a:cs typeface="Amazon Ember" panose="020B0603020204020204" pitchFamily="34" charset="0"/>
                </a:rPr>
                <a:t>Seconds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AECFB7D-25C6-E647-BF56-57902C65E7F9}"/>
                </a:ext>
              </a:extLst>
            </p:cNvPr>
            <p:cNvSpPr txBox="1"/>
            <p:nvPr/>
          </p:nvSpPr>
          <p:spPr>
            <a:xfrm>
              <a:off x="2337164" y="4155102"/>
              <a:ext cx="607338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10972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0" b="0" i="0" u="none" strike="noStrike" kern="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ea typeface="Amazon Ember" panose="020B0603020204020204" pitchFamily="34" charset="0"/>
                  <a:cs typeface="Amazon Ember" panose="020B0603020204020204" pitchFamily="34" charset="0"/>
                </a:rPr>
                <a:t>Minutes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5F99553-4D6B-BE43-8479-D783AA0689B3}"/>
                </a:ext>
              </a:extLst>
            </p:cNvPr>
            <p:cNvSpPr txBox="1"/>
            <p:nvPr/>
          </p:nvSpPr>
          <p:spPr>
            <a:xfrm>
              <a:off x="4089629" y="4155102"/>
              <a:ext cx="491121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10972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0" b="0" i="0" u="none" strike="noStrike" kern="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ea typeface="Amazon Ember" panose="020B0603020204020204" pitchFamily="34" charset="0"/>
                  <a:cs typeface="Amazon Ember" panose="020B0603020204020204" pitchFamily="34" charset="0"/>
                </a:rPr>
                <a:t>Hours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34C2BCA-26C7-984E-BCE7-1AF356C2D59E}"/>
                </a:ext>
              </a:extLst>
            </p:cNvPr>
            <p:cNvSpPr txBox="1"/>
            <p:nvPr/>
          </p:nvSpPr>
          <p:spPr>
            <a:xfrm>
              <a:off x="5287435" y="4155102"/>
              <a:ext cx="436017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10972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0" b="0" i="0" u="none" strike="noStrike" kern="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ea typeface="Amazon Ember" panose="020B0603020204020204" pitchFamily="34" charset="0"/>
                  <a:cs typeface="Amazon Ember" panose="020B0603020204020204" pitchFamily="34" charset="0"/>
                </a:rPr>
                <a:t>Days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1C28394-55D1-2E4E-B218-1006E35F224C}"/>
                </a:ext>
              </a:extLst>
            </p:cNvPr>
            <p:cNvSpPr txBox="1"/>
            <p:nvPr/>
          </p:nvSpPr>
          <p:spPr>
            <a:xfrm>
              <a:off x="7706009" y="4155102"/>
              <a:ext cx="576279" cy="22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10972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0" b="0" i="0" u="none" strike="noStrike" kern="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ea typeface="Amazon Ember" panose="020B0603020204020204" pitchFamily="34" charset="0"/>
                  <a:cs typeface="Amazon Ember" panose="020B0603020204020204" pitchFamily="34" charset="0"/>
                </a:rPr>
                <a:t>Months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EF76681-1B33-1D47-AAB0-E064321626B8}"/>
                </a:ext>
              </a:extLst>
            </p:cNvPr>
            <p:cNvSpPr txBox="1"/>
            <p:nvPr/>
          </p:nvSpPr>
          <p:spPr>
            <a:xfrm rot="16200000">
              <a:off x="-831549" y="2367969"/>
              <a:ext cx="2470778" cy="226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10972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0" b="0" i="0" u="none" strike="noStrike" kern="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ea typeface="Amazon Ember" panose="020B0603020204020204" pitchFamily="34" charset="0"/>
                  <a:cs typeface="Amazon Ember" panose="020B0603020204020204" pitchFamily="34" charset="0"/>
                </a:rPr>
                <a:t>Value of data to decision-making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71798AB-76C1-0B4C-9D1F-F5F67E6F0560}"/>
                </a:ext>
              </a:extLst>
            </p:cNvPr>
            <p:cNvSpPr txBox="1"/>
            <p:nvPr/>
          </p:nvSpPr>
          <p:spPr>
            <a:xfrm rot="16200000">
              <a:off x="-272567" y="2912781"/>
              <a:ext cx="2153901" cy="226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10972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Amazon Ember" panose="020B0603020204020204" pitchFamily="34" charset="0"/>
                  <a:cs typeface="Amazon Ember" panose="020B0603020204020204" pitchFamily="34" charset="0"/>
                </a:rPr>
                <a:t>Preventive/Predictive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637E910-4A90-604D-B04F-182604FCCC78}"/>
                </a:ext>
              </a:extLst>
            </p:cNvPr>
            <p:cNvSpPr txBox="1"/>
            <p:nvPr/>
          </p:nvSpPr>
          <p:spPr>
            <a:xfrm>
              <a:off x="1169975" y="3824945"/>
              <a:ext cx="977076" cy="226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0" b="0" i="0" u="none" strike="noStrike" kern="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ea typeface="Amazon Ember" panose="020B0603020204020204" pitchFamily="34" charset="0"/>
                  <a:cs typeface="Amazon Ember" panose="020B0603020204020204" pitchFamily="34" charset="0"/>
                </a:rPr>
                <a:t>Actionable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404DCDB-765D-4545-BC69-B3242D725F1D}"/>
                </a:ext>
              </a:extLst>
            </p:cNvPr>
            <p:cNvSpPr txBox="1"/>
            <p:nvPr/>
          </p:nvSpPr>
          <p:spPr>
            <a:xfrm>
              <a:off x="2934178" y="3824945"/>
              <a:ext cx="977076" cy="226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0" b="0" i="0" u="none" strike="noStrike" kern="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ea typeface="Amazon Ember" panose="020B0603020204020204" pitchFamily="34" charset="0"/>
                  <a:cs typeface="Amazon Ember" panose="020B0603020204020204" pitchFamily="34" charset="0"/>
                </a:rPr>
                <a:t>Reactive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BB4E4B6-C185-3A47-AD98-0FFB3065D6FA}"/>
                </a:ext>
              </a:extLst>
            </p:cNvPr>
            <p:cNvSpPr txBox="1"/>
            <p:nvPr/>
          </p:nvSpPr>
          <p:spPr>
            <a:xfrm>
              <a:off x="6116234" y="3824945"/>
              <a:ext cx="977076" cy="226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972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0" b="0" i="0" u="none" strike="noStrike" kern="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ea typeface="Amazon Ember" panose="020B0603020204020204" pitchFamily="34" charset="0"/>
                  <a:cs typeface="Amazon Ember" panose="020B0603020204020204" pitchFamily="34" charset="0"/>
                </a:rPr>
                <a:t>Historical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696728BB-B33B-F747-83BA-8DC7E13FC9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500" y="1162050"/>
              <a:ext cx="0" cy="2987040"/>
            </a:xfrm>
            <a:prstGeom prst="straightConnector1">
              <a:avLst/>
            </a:prstGeom>
            <a:noFill/>
            <a:ln w="19050" cap="rnd" cmpd="sng" algn="ctr">
              <a:solidFill>
                <a:srgbClr val="000000"/>
              </a:solidFill>
              <a:prstDash val="solid"/>
              <a:headEnd type="none" w="med" len="sm"/>
              <a:tailEnd type="arrow" w="med" len="sm"/>
            </a:ln>
            <a:effectLst/>
          </p:spPr>
        </p:cxn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441CED92-D5D7-324E-AD30-D8F5EB4447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588" y="1369328"/>
              <a:ext cx="8041208" cy="2428316"/>
            </a:xfrm>
            <a:custGeom>
              <a:avLst/>
              <a:gdLst>
                <a:gd name="T0" fmla="*/ 0 w 2502"/>
                <a:gd name="T1" fmla="*/ 0 h 824"/>
                <a:gd name="T2" fmla="*/ 294 w 2502"/>
                <a:gd name="T3" fmla="*/ 258 h 824"/>
                <a:gd name="T4" fmla="*/ 664 w 2502"/>
                <a:gd name="T5" fmla="*/ 638 h 824"/>
                <a:gd name="T6" fmla="*/ 1036 w 2502"/>
                <a:gd name="T7" fmla="*/ 720 h 824"/>
                <a:gd name="T8" fmla="*/ 2502 w 2502"/>
                <a:gd name="T9" fmla="*/ 824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02" h="824">
                  <a:moveTo>
                    <a:pt x="0" y="0"/>
                  </a:moveTo>
                  <a:cubicBezTo>
                    <a:pt x="0" y="0"/>
                    <a:pt x="174" y="40"/>
                    <a:pt x="294" y="258"/>
                  </a:cubicBezTo>
                  <a:cubicBezTo>
                    <a:pt x="294" y="258"/>
                    <a:pt x="412" y="570"/>
                    <a:pt x="664" y="638"/>
                  </a:cubicBezTo>
                  <a:cubicBezTo>
                    <a:pt x="916" y="706"/>
                    <a:pt x="986" y="710"/>
                    <a:pt x="1036" y="720"/>
                  </a:cubicBezTo>
                  <a:cubicBezTo>
                    <a:pt x="1086" y="730"/>
                    <a:pt x="1520" y="812"/>
                    <a:pt x="2502" y="824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46304" tIns="73152" rIns="146304" bIns="7315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0972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38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7F2ECB8-E08D-7B4A-ACFB-947C347CD805}"/>
              </a:ext>
            </a:extLst>
          </p:cNvPr>
          <p:cNvCxnSpPr>
            <a:cxnSpLocks/>
            <a:stCxn id="92" idx="2"/>
          </p:cNvCxnSpPr>
          <p:nvPr/>
        </p:nvCxnSpPr>
        <p:spPr>
          <a:xfrm flipH="1">
            <a:off x="1493521" y="3501724"/>
            <a:ext cx="2832190" cy="1852597"/>
          </a:xfrm>
          <a:prstGeom prst="straightConnector1">
            <a:avLst/>
          </a:prstGeom>
          <a:ln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A810C97-8661-7A43-B566-5B513389A058}"/>
              </a:ext>
            </a:extLst>
          </p:cNvPr>
          <p:cNvCxnSpPr>
            <a:cxnSpLocks/>
            <a:stCxn id="92" idx="2"/>
          </p:cNvCxnSpPr>
          <p:nvPr/>
        </p:nvCxnSpPr>
        <p:spPr>
          <a:xfrm>
            <a:off x="4325711" y="3501724"/>
            <a:ext cx="1140370" cy="2502837"/>
          </a:xfrm>
          <a:prstGeom prst="straightConnector1">
            <a:avLst/>
          </a:prstGeom>
          <a:ln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7F66E26-599C-FA46-AB6C-38188FA7B2F9}"/>
              </a:ext>
            </a:extLst>
          </p:cNvPr>
          <p:cNvSpPr txBox="1"/>
          <p:nvPr/>
        </p:nvSpPr>
        <p:spPr>
          <a:xfrm>
            <a:off x="2683978" y="3009281"/>
            <a:ext cx="3265253" cy="43704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defTabSz="10972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40" b="1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ea typeface="Amazon Ember" panose="020B0603020204020204" pitchFamily="34" charset="0"/>
                <a:cs typeface="Amazon Ember" panose="020B0603020204020204" pitchFamily="34" charset="0"/>
              </a:rPr>
              <a:t>Time critical decisions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D4C6790-32F0-884F-8F4C-613CF7BF4F53}"/>
              </a:ext>
            </a:extLst>
          </p:cNvPr>
          <p:cNvCxnSpPr>
            <a:cxnSpLocks/>
            <a:stCxn id="92" idx="2"/>
          </p:cNvCxnSpPr>
          <p:nvPr/>
        </p:nvCxnSpPr>
        <p:spPr>
          <a:xfrm flipH="1">
            <a:off x="2560321" y="3501724"/>
            <a:ext cx="1765390" cy="2462197"/>
          </a:xfrm>
          <a:prstGeom prst="straightConnector1">
            <a:avLst/>
          </a:prstGeom>
          <a:ln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82651881-9BF5-8D46-AE02-231641C536BC}"/>
              </a:ext>
            </a:extLst>
          </p:cNvPr>
          <p:cNvCxnSpPr>
            <a:cxnSpLocks/>
            <a:stCxn id="95" idx="2"/>
          </p:cNvCxnSpPr>
          <p:nvPr/>
        </p:nvCxnSpPr>
        <p:spPr>
          <a:xfrm>
            <a:off x="9820832" y="3501724"/>
            <a:ext cx="694768" cy="2533317"/>
          </a:xfrm>
          <a:prstGeom prst="straightConnector1">
            <a:avLst/>
          </a:prstGeom>
          <a:ln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BAB0D51A-57C0-A746-8202-C1E3F907FD9E}"/>
              </a:ext>
            </a:extLst>
          </p:cNvPr>
          <p:cNvSpPr txBox="1"/>
          <p:nvPr/>
        </p:nvSpPr>
        <p:spPr>
          <a:xfrm>
            <a:off x="6908241" y="3009281"/>
            <a:ext cx="5760103" cy="43704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defTabSz="10972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40" b="1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ea typeface="Amazon Ember" panose="020B0603020204020204" pitchFamily="34" charset="0"/>
                <a:cs typeface="Amazon Ember" panose="020B0603020204020204" pitchFamily="34" charset="0"/>
              </a:rPr>
              <a:t>Traditional “batch” business intelligence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0F699F9-7F90-E74F-B13F-E734D324B701}"/>
              </a:ext>
            </a:extLst>
          </p:cNvPr>
          <p:cNvCxnSpPr>
            <a:cxnSpLocks/>
            <a:stCxn id="95" idx="2"/>
          </p:cNvCxnSpPr>
          <p:nvPr/>
        </p:nvCxnSpPr>
        <p:spPr>
          <a:xfrm flipH="1">
            <a:off x="7360921" y="3501724"/>
            <a:ext cx="2459912" cy="2502837"/>
          </a:xfrm>
          <a:prstGeom prst="straightConnector1">
            <a:avLst/>
          </a:prstGeom>
          <a:ln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Freeform 4">
            <a:extLst>
              <a:ext uri="{FF2B5EF4-FFF2-40B4-BE49-F238E27FC236}">
                <a16:creationId xmlns:a16="http://schemas.microsoft.com/office/drawing/2014/main" id="{57C03FF8-5309-7D43-A3F9-8F18AF08F58E}"/>
              </a:ext>
            </a:extLst>
          </p:cNvPr>
          <p:cNvSpPr/>
          <p:nvPr/>
        </p:nvSpPr>
        <p:spPr>
          <a:xfrm>
            <a:off x="4946469" y="3927568"/>
            <a:ext cx="3715658" cy="799811"/>
          </a:xfrm>
          <a:custGeom>
            <a:avLst/>
            <a:gdLst>
              <a:gd name="connsiteX0" fmla="*/ 0 w 1334221"/>
              <a:gd name="connsiteY0" fmla="*/ 0 h 964991"/>
              <a:gd name="connsiteX1" fmla="*/ 1334221 w 1334221"/>
              <a:gd name="connsiteY1" fmla="*/ 0 h 964991"/>
              <a:gd name="connsiteX2" fmla="*/ 1334221 w 1334221"/>
              <a:gd name="connsiteY2" fmla="*/ 964991 h 964991"/>
              <a:gd name="connsiteX3" fmla="*/ 0 w 1334221"/>
              <a:gd name="connsiteY3" fmla="*/ 964991 h 964991"/>
              <a:gd name="connsiteX4" fmla="*/ 0 w 1334221"/>
              <a:gd name="connsiteY4" fmla="*/ 0 h 964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4221" h="964991">
                <a:moveTo>
                  <a:pt x="0" y="0"/>
                </a:moveTo>
                <a:lnTo>
                  <a:pt x="1334221" y="0"/>
                </a:lnTo>
                <a:lnTo>
                  <a:pt x="1334221" y="964991"/>
                </a:lnTo>
                <a:lnTo>
                  <a:pt x="0" y="96499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spcFirstLastPara="0" vert="horz" wrap="square" lIns="34544" tIns="34544" rIns="34544" bIns="34544" numCol="1" spcCol="1270" anchor="ctr" anchorCtr="0">
            <a:noAutofit/>
          </a:bodyPr>
          <a:lstStyle/>
          <a:p>
            <a:pPr marL="0" marR="0" lvl="0" indent="0" algn="ctr" defTabSz="120904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40" b="1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mazon Ember"/>
                <a:ea typeface="Amazon Ember" panose="020B0603020204020204" pitchFamily="34" charset="0"/>
                <a:cs typeface="Amazon Ember" panose="020B0603020204020204" pitchFamily="34" charset="0"/>
              </a:rPr>
              <a:t>Information half-life </a:t>
            </a:r>
            <a:br>
              <a:rPr kumimoji="0" lang="en-US" sz="2240" b="1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mazon Ember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kumimoji="0" lang="en-US" sz="2240" b="1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mazon Ember"/>
                <a:ea typeface="Amazon Ember" panose="020B0603020204020204" pitchFamily="34" charset="0"/>
                <a:cs typeface="Amazon Ember" panose="020B0603020204020204" pitchFamily="34" charset="0"/>
              </a:rPr>
              <a:t>in decision-making</a:t>
            </a:r>
          </a:p>
        </p:txBody>
      </p:sp>
    </p:spTree>
    <p:extLst>
      <p:ext uri="{BB962C8B-B14F-4D97-AF65-F5344CB8AC3E}">
        <p14:creationId xmlns:p14="http://schemas.microsoft.com/office/powerpoint/2010/main" val="199254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2.34568E-6 L -1.11111E-6 0.07315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4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61111E-6 -4.19753E-6 L 3.61111E-6 0.07315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4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61111E-6 -4.19753E-6 L 3.61111E-6 0.07315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4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61111E-6 -4.19753E-6 L 3.61111E-6 0.07315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4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92" grpId="0" animBg="1"/>
      <p:bldP spid="92" grpId="1" animBg="1"/>
      <p:bldP spid="95" grpId="0" animBg="1"/>
      <p:bldP spid="95" grpId="1" animBg="1"/>
      <p:bldP spid="97" grpId="0"/>
      <p:bldP spid="9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AB45-8163-E942-A9D2-786151809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</a:t>
            </a:r>
            <a:r>
              <a:rPr lang="en-US" dirty="0">
                <a:solidFill>
                  <a:schemeClr val="accent1"/>
                </a:solidFill>
              </a:rPr>
              <a:t>Kinesis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E6999-A2EA-5747-B2E2-836A354042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Kinesis is a managed alternative to Apache Kafka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Great for application logs, metrics, IoT, clickstreams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Great for “real-time” big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Great for streaming processing frameworks (Spark, </a:t>
            </a:r>
            <a:r>
              <a:rPr lang="en-IN" dirty="0" err="1"/>
              <a:t>NiFi</a:t>
            </a:r>
            <a:r>
              <a:rPr lang="en-IN" dirty="0"/>
              <a:t>, etc...)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Data is automatically replicated synchronously to 3 AZ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1CBEC6-22F2-FE4E-B2F1-85CC47A8F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8111" y="4985267"/>
            <a:ext cx="1120109" cy="11201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45F771-F24A-FC40-9B1F-76D70A7812E0}"/>
              </a:ext>
            </a:extLst>
          </p:cNvPr>
          <p:cNvSpPr txBox="1"/>
          <p:nvPr/>
        </p:nvSpPr>
        <p:spPr>
          <a:xfrm>
            <a:off x="2731187" y="6232954"/>
            <a:ext cx="2353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Amazon Kinesis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Data Streams</a:t>
            </a:r>
            <a:endParaRPr lang="en-US" sz="1400" dirty="0">
              <a:latin typeface="+mj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A8CC59-8E5B-FC4F-BFE1-0CF4CAAE4C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02064" y="4985267"/>
            <a:ext cx="1120109" cy="11201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7ED219-2458-954D-A7DA-AB89608FE4E6}"/>
              </a:ext>
            </a:extLst>
          </p:cNvPr>
          <p:cNvSpPr txBox="1"/>
          <p:nvPr/>
        </p:nvSpPr>
        <p:spPr>
          <a:xfrm>
            <a:off x="5085142" y="6277631"/>
            <a:ext cx="2353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Amazon Kinesis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Data Firehose</a:t>
            </a:r>
            <a:endParaRPr lang="en-US" sz="1400" dirty="0">
              <a:latin typeface="+mj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18E6D34-BECD-CB45-92F9-12B8512CCE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56016" y="4985266"/>
            <a:ext cx="1120109" cy="11201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864269-3D49-5E42-B3F5-1B8272A987E0}"/>
              </a:ext>
            </a:extLst>
          </p:cNvPr>
          <p:cNvSpPr txBox="1"/>
          <p:nvPr/>
        </p:nvSpPr>
        <p:spPr>
          <a:xfrm>
            <a:off x="7439092" y="6232954"/>
            <a:ext cx="2353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Amazon Kinesis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Data Analytics</a:t>
            </a:r>
            <a:endParaRPr lang="en-US" sz="1400" dirty="0">
              <a:latin typeface="+mj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ABD629-F47A-5E4C-A87F-29F5C941C681}"/>
              </a:ext>
            </a:extLst>
          </p:cNvPr>
          <p:cNvSpPr txBox="1"/>
          <p:nvPr/>
        </p:nvSpPr>
        <p:spPr>
          <a:xfrm>
            <a:off x="9804335" y="6268525"/>
            <a:ext cx="2353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Amazon Kinesis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Video Streams</a:t>
            </a:r>
            <a:endParaRPr lang="en-US" sz="1400" dirty="0">
              <a:latin typeface="+mj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FCEFB98-F6C6-E646-8D98-2C066AF50B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21258" y="4985265"/>
            <a:ext cx="1120110" cy="112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43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7BB39-2B8A-554C-8912-AE395E22F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</a:t>
            </a:r>
            <a:r>
              <a:rPr lang="en-US" dirty="0">
                <a:solidFill>
                  <a:schemeClr val="accent1"/>
                </a:solidFill>
              </a:rPr>
              <a:t>Kinesis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976760-7903-654C-8533-88B42E99A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393" y="2129710"/>
            <a:ext cx="1330437" cy="10247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0FF0D3-0869-AC4F-A021-CD61FFD2D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046" y="3584282"/>
            <a:ext cx="1171133" cy="9023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44D033-5642-E44E-B804-429CAB397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395" y="4916407"/>
            <a:ext cx="1330436" cy="99339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184D45A-99A3-FF4F-BFC0-C7A2D48AF7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79944" y="2158163"/>
            <a:ext cx="993392" cy="9933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F17EC9-E933-4B43-A1F3-0A32898BD84B}"/>
              </a:ext>
            </a:extLst>
          </p:cNvPr>
          <p:cNvSpPr txBox="1"/>
          <p:nvPr/>
        </p:nvSpPr>
        <p:spPr>
          <a:xfrm>
            <a:off x="6342364" y="3151555"/>
            <a:ext cx="1691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Amazon Kinesis</a:t>
            </a:r>
            <a:endParaRPr lang="en-US" sz="1400" dirty="0">
              <a:latin typeface="+mj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8E9471A-EC5C-F141-A35A-D138957945A4}"/>
              </a:ext>
            </a:extLst>
          </p:cNvPr>
          <p:cNvSpPr/>
          <p:nvPr/>
        </p:nvSpPr>
        <p:spPr>
          <a:xfrm>
            <a:off x="3569839" y="1854689"/>
            <a:ext cx="7337575" cy="4055110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66C8EB8-E4BE-314B-B03D-26F6060D59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59306" y="4138361"/>
            <a:ext cx="932224" cy="9322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396942-7FB9-C34E-BFBE-ABA083088F3B}"/>
              </a:ext>
            </a:extLst>
          </p:cNvPr>
          <p:cNvSpPr txBox="1"/>
          <p:nvPr/>
        </p:nvSpPr>
        <p:spPr>
          <a:xfrm>
            <a:off x="3445865" y="5070585"/>
            <a:ext cx="1959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Amazon Kinesis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Data Streams</a:t>
            </a:r>
            <a:endParaRPr lang="en-US" sz="1400" dirty="0">
              <a:latin typeface="+mj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99DADE9-C7E8-8B47-9FE3-6EB2471886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49510" y="4138361"/>
            <a:ext cx="932224" cy="9322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3BABDF-3897-8148-91D3-363DCB60D63A}"/>
              </a:ext>
            </a:extLst>
          </p:cNvPr>
          <p:cNvSpPr txBox="1"/>
          <p:nvPr/>
        </p:nvSpPr>
        <p:spPr>
          <a:xfrm>
            <a:off x="6205074" y="5070585"/>
            <a:ext cx="2148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Amazon Kinesis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Data Firehose</a:t>
            </a:r>
            <a:endParaRPr lang="en-US" sz="1400" dirty="0">
              <a:latin typeface="+mj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3075131-3437-5C49-A826-AEC8F268D4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19803" y="4108939"/>
            <a:ext cx="932224" cy="9322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7242DF0-1F89-C44E-B069-45B18DB921DB}"/>
              </a:ext>
            </a:extLst>
          </p:cNvPr>
          <p:cNvSpPr txBox="1"/>
          <p:nvPr/>
        </p:nvSpPr>
        <p:spPr>
          <a:xfrm>
            <a:off x="9106361" y="5079908"/>
            <a:ext cx="1959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Amazon Kinesis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Data Analytics</a:t>
            </a:r>
            <a:endParaRPr lang="en-US" sz="1400" dirty="0">
              <a:latin typeface="+mj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1D0562-1D6D-FF4E-BEC0-EC73190D0A4C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15194" y="1497744"/>
            <a:ext cx="811148" cy="9733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7E49A9-4DA7-0044-BB28-4CABFAF5DF2E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59859" y="2909346"/>
            <a:ext cx="808060" cy="88886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87134B9-6B41-9549-A090-F34EC38E5EF6}"/>
              </a:ext>
            </a:extLst>
          </p:cNvPr>
          <p:cNvSpPr txBox="1"/>
          <p:nvPr/>
        </p:nvSpPr>
        <p:spPr>
          <a:xfrm>
            <a:off x="12282759" y="2567124"/>
            <a:ext cx="142362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mazon Ember"/>
              </a:rPr>
              <a:t>Amazon S3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E9A324-B62B-CA49-B90D-54A588921FC1}"/>
              </a:ext>
            </a:extLst>
          </p:cNvPr>
          <p:cNvSpPr txBox="1"/>
          <p:nvPr/>
        </p:nvSpPr>
        <p:spPr>
          <a:xfrm>
            <a:off x="11998006" y="3925515"/>
            <a:ext cx="162547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mazon Ember"/>
              </a:rPr>
              <a:t>Amazon Redshift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8AA99D9-4349-8445-8517-3622A156BE8A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89939" y="4321871"/>
            <a:ext cx="747900" cy="89747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8806559-DEC2-E743-9C53-38801D1F9D51}"/>
              </a:ext>
            </a:extLst>
          </p:cNvPr>
          <p:cNvSpPr txBox="1"/>
          <p:nvPr/>
        </p:nvSpPr>
        <p:spPr>
          <a:xfrm>
            <a:off x="11345076" y="5369484"/>
            <a:ext cx="293133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mazon Ember"/>
              </a:rPr>
              <a:t>Amazon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Amazon Ember"/>
              </a:rPr>
              <a:t>Elasticsearch Service</a:t>
            </a:r>
          </a:p>
        </p:txBody>
      </p:sp>
      <p:pic>
        <p:nvPicPr>
          <p:cNvPr id="22" name="Picture 2" descr="https://www.paraflare.com/wp-content/uploads/2017/01/paraflare-partner-splunk-l.png">
            <a:extLst>
              <a:ext uri="{FF2B5EF4-FFF2-40B4-BE49-F238E27FC236}">
                <a16:creationId xmlns:a16="http://schemas.microsoft.com/office/drawing/2014/main" id="{57E92872-5AF7-F041-BE06-7E3BBA21E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58905" y="5943797"/>
            <a:ext cx="1464573" cy="666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F5B5C7FC-8724-2C47-BFA7-5C6D547F5A70}"/>
              </a:ext>
            </a:extLst>
          </p:cNvPr>
          <p:cNvSpPr/>
          <p:nvPr/>
        </p:nvSpPr>
        <p:spPr>
          <a:xfrm rot="1469004">
            <a:off x="2587366" y="2629048"/>
            <a:ext cx="766237" cy="438222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73C3DB5B-037E-E347-B1A5-ECF598E2BEEE}"/>
              </a:ext>
            </a:extLst>
          </p:cNvPr>
          <p:cNvSpPr/>
          <p:nvPr/>
        </p:nvSpPr>
        <p:spPr>
          <a:xfrm rot="19957489">
            <a:off x="2619052" y="4867925"/>
            <a:ext cx="766237" cy="438222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9D38878D-E906-814F-862F-B2E552171363}"/>
              </a:ext>
            </a:extLst>
          </p:cNvPr>
          <p:cNvSpPr/>
          <p:nvPr/>
        </p:nvSpPr>
        <p:spPr>
          <a:xfrm>
            <a:off x="2587367" y="3822096"/>
            <a:ext cx="766237" cy="438222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4296BDF-F5E9-8C44-A744-EA2B7C84D001}"/>
              </a:ext>
            </a:extLst>
          </p:cNvPr>
          <p:cNvSpPr/>
          <p:nvPr/>
        </p:nvSpPr>
        <p:spPr>
          <a:xfrm>
            <a:off x="5474165" y="4385362"/>
            <a:ext cx="766237" cy="438222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F46388ED-CF6D-3A4D-B1A5-91ABEE58EE5B}"/>
              </a:ext>
            </a:extLst>
          </p:cNvPr>
          <p:cNvSpPr/>
          <p:nvPr/>
        </p:nvSpPr>
        <p:spPr>
          <a:xfrm>
            <a:off x="8403119" y="4385362"/>
            <a:ext cx="766237" cy="438222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CBBE7F26-1DCA-4644-9055-BDC025D8FCB4}"/>
              </a:ext>
            </a:extLst>
          </p:cNvPr>
          <p:cNvSpPr/>
          <p:nvPr/>
        </p:nvSpPr>
        <p:spPr>
          <a:xfrm>
            <a:off x="11072592" y="3816345"/>
            <a:ext cx="766237" cy="438222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717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F0EBB-778E-2644-B2C6-987961872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Kinesis</a:t>
            </a:r>
            <a:r>
              <a:rPr lang="en-US" dirty="0"/>
              <a:t> Streams Overview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F98D32D-23EA-4041-AE74-849DF858F5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1645920"/>
            <a:ext cx="13510260" cy="468630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/>
              <a:t>Streams are divided in ordered Shards/Partitions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kern="0" dirty="0">
              <a:solidFill>
                <a:srgbClr val="FFFFFF"/>
              </a:solidFill>
              <a:latin typeface="Amazon Ember Light"/>
              <a:cs typeface="+mn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/>
              <a:t>Data retention is 24 hours by default, can go up to 7 days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/>
              <a:t>Ability to reprocess / replay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/>
              <a:t>Multiple applications can consume the same stream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/>
              <a:t>Once data is inserted in Kinesis, it can’t be deleted (immutability) </a:t>
            </a:r>
          </a:p>
          <a:p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DD888FB-62C4-8440-9329-3C5E040F0543}"/>
              </a:ext>
            </a:extLst>
          </p:cNvPr>
          <p:cNvSpPr/>
          <p:nvPr/>
        </p:nvSpPr>
        <p:spPr>
          <a:xfrm>
            <a:off x="5956146" y="2318488"/>
            <a:ext cx="2173633" cy="2691617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24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Light"/>
              <a:ea typeface="+mn-ea"/>
              <a:cs typeface="+mn-cs"/>
            </a:endParaRPr>
          </a:p>
        </p:txBody>
      </p:sp>
      <p:pic>
        <p:nvPicPr>
          <p:cNvPr id="48" name="Picture 2">
            <a:extLst>
              <a:ext uri="{FF2B5EF4-FFF2-40B4-BE49-F238E27FC236}">
                <a16:creationId xmlns:a16="http://schemas.microsoft.com/office/drawing/2014/main" id="{5A299E31-DC4B-6743-B99E-557283B55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1254" y="2329351"/>
            <a:ext cx="573985" cy="573985"/>
          </a:xfrm>
          <a:prstGeom prst="rect">
            <a:avLst/>
          </a:prstGeom>
        </p:spPr>
      </p:pic>
      <p:sp>
        <p:nvSpPr>
          <p:cNvPr id="50" name="Rectangle: Rounded Corners 6">
            <a:extLst>
              <a:ext uri="{FF2B5EF4-FFF2-40B4-BE49-F238E27FC236}">
                <a16:creationId xmlns:a16="http://schemas.microsoft.com/office/drawing/2014/main" id="{41D6A883-E10E-264C-AE8D-E839C4A02B72}"/>
              </a:ext>
            </a:extLst>
          </p:cNvPr>
          <p:cNvSpPr/>
          <p:nvPr/>
        </p:nvSpPr>
        <p:spPr>
          <a:xfrm>
            <a:off x="6254174" y="2992442"/>
            <a:ext cx="1635760" cy="459311"/>
          </a:xfrm>
          <a:prstGeom prst="roundRect">
            <a:avLst/>
          </a:prstGeom>
          <a:solidFill>
            <a:schemeClr val="accent1"/>
          </a:solidFill>
          <a:ln w="10795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r>
              <a:rPr lang="en-US" sz="1867" b="1" kern="0" dirty="0">
                <a:solidFill>
                  <a:srgbClr val="FFFFFF"/>
                </a:solidFill>
                <a:latin typeface="Amazon Ember Light"/>
              </a:rPr>
              <a:t>Shard 1</a:t>
            </a:r>
          </a:p>
        </p:txBody>
      </p:sp>
      <p:sp>
        <p:nvSpPr>
          <p:cNvPr id="51" name="Rectangle: Rounded Corners 7">
            <a:extLst>
              <a:ext uri="{FF2B5EF4-FFF2-40B4-BE49-F238E27FC236}">
                <a16:creationId xmlns:a16="http://schemas.microsoft.com/office/drawing/2014/main" id="{BB56DDDF-C5A8-5044-AF6D-AFDCDF3A84D2}"/>
              </a:ext>
            </a:extLst>
          </p:cNvPr>
          <p:cNvSpPr/>
          <p:nvPr/>
        </p:nvSpPr>
        <p:spPr>
          <a:xfrm>
            <a:off x="6254174" y="3653754"/>
            <a:ext cx="1635760" cy="459311"/>
          </a:xfrm>
          <a:prstGeom prst="roundRect">
            <a:avLst/>
          </a:prstGeom>
          <a:solidFill>
            <a:schemeClr val="accent1"/>
          </a:solidFill>
          <a:ln w="10795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r>
              <a:rPr lang="en-US" sz="1867" b="1" kern="0" dirty="0">
                <a:solidFill>
                  <a:srgbClr val="FFFFFF"/>
                </a:solidFill>
                <a:latin typeface="Amazon Ember Light"/>
              </a:rPr>
              <a:t>Shard 2</a:t>
            </a:r>
          </a:p>
        </p:txBody>
      </p:sp>
      <p:sp>
        <p:nvSpPr>
          <p:cNvPr id="52" name="Rectangle: Rounded Corners 8">
            <a:extLst>
              <a:ext uri="{FF2B5EF4-FFF2-40B4-BE49-F238E27FC236}">
                <a16:creationId xmlns:a16="http://schemas.microsoft.com/office/drawing/2014/main" id="{B4117D7D-D2CB-0E44-96D4-773918AB3A7E}"/>
              </a:ext>
            </a:extLst>
          </p:cNvPr>
          <p:cNvSpPr/>
          <p:nvPr/>
        </p:nvSpPr>
        <p:spPr>
          <a:xfrm>
            <a:off x="6254174" y="4315066"/>
            <a:ext cx="1635760" cy="459311"/>
          </a:xfrm>
          <a:prstGeom prst="roundRect">
            <a:avLst/>
          </a:prstGeom>
          <a:solidFill>
            <a:schemeClr val="accent1"/>
          </a:solidFill>
          <a:ln w="10795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r>
              <a:rPr lang="en-US" sz="1867" b="1" kern="0" dirty="0">
                <a:solidFill>
                  <a:srgbClr val="FFFFFF"/>
                </a:solidFill>
                <a:latin typeface="Amazon Ember Light"/>
              </a:rPr>
              <a:t>Shard </a:t>
            </a:r>
            <a:r>
              <a:rPr lang="en-US" sz="1867" b="1" i="1" kern="0" dirty="0">
                <a:solidFill>
                  <a:srgbClr val="FFFFFF"/>
                </a:solidFill>
                <a:latin typeface="Amazon Ember Light"/>
              </a:rPr>
              <a:t>n</a:t>
            </a:r>
          </a:p>
        </p:txBody>
      </p:sp>
      <p:sp>
        <p:nvSpPr>
          <p:cNvPr id="53" name="Rectangle: Rounded Corners 10">
            <a:extLst>
              <a:ext uri="{FF2B5EF4-FFF2-40B4-BE49-F238E27FC236}">
                <a16:creationId xmlns:a16="http://schemas.microsoft.com/office/drawing/2014/main" id="{56554ABB-45D7-564E-BE01-92DF3B81A63D}"/>
              </a:ext>
            </a:extLst>
          </p:cNvPr>
          <p:cNvSpPr/>
          <p:nvPr/>
        </p:nvSpPr>
        <p:spPr>
          <a:xfrm>
            <a:off x="11140662" y="3152273"/>
            <a:ext cx="1747520" cy="1024049"/>
          </a:xfrm>
          <a:prstGeom prst="roundRect">
            <a:avLst/>
          </a:prstGeom>
          <a:solidFill>
            <a:srgbClr val="7030A0"/>
          </a:solidFill>
          <a:ln w="10795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r>
              <a:rPr lang="en-US" sz="1867" b="1" kern="0" dirty="0">
                <a:solidFill>
                  <a:srgbClr val="FFFFFF"/>
                </a:solidFill>
                <a:latin typeface="Amazon Ember Light"/>
              </a:rPr>
              <a:t>Consumer</a:t>
            </a:r>
          </a:p>
        </p:txBody>
      </p:sp>
      <p:sp>
        <p:nvSpPr>
          <p:cNvPr id="54" name="Rectangle: Rounded Corners 21">
            <a:extLst>
              <a:ext uri="{FF2B5EF4-FFF2-40B4-BE49-F238E27FC236}">
                <a16:creationId xmlns:a16="http://schemas.microsoft.com/office/drawing/2014/main" id="{C9CEE7A6-E6D4-C34C-846C-DC482130743A}"/>
              </a:ext>
            </a:extLst>
          </p:cNvPr>
          <p:cNvSpPr/>
          <p:nvPr/>
        </p:nvSpPr>
        <p:spPr>
          <a:xfrm>
            <a:off x="1595995" y="3153473"/>
            <a:ext cx="1349268" cy="1024049"/>
          </a:xfrm>
          <a:prstGeom prst="roundRect">
            <a:avLst/>
          </a:prstGeom>
          <a:solidFill>
            <a:srgbClr val="7030A0"/>
          </a:solidFill>
          <a:ln w="10795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/>
                <a:ea typeface="+mn-ea"/>
                <a:cs typeface="+mn-cs"/>
              </a:rPr>
              <a:t>Producer</a:t>
            </a:r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6C09BA44-BCC7-DF41-8CAB-71D35B4D0BDF}"/>
              </a:ext>
            </a:extLst>
          </p:cNvPr>
          <p:cNvSpPr/>
          <p:nvPr/>
        </p:nvSpPr>
        <p:spPr>
          <a:xfrm>
            <a:off x="2945263" y="3575904"/>
            <a:ext cx="3005991" cy="212543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ADEF0CCD-C10C-CD47-8195-E5436B2C1E88}"/>
              </a:ext>
            </a:extLst>
          </p:cNvPr>
          <p:cNvSpPr/>
          <p:nvPr/>
        </p:nvSpPr>
        <p:spPr>
          <a:xfrm>
            <a:off x="8129779" y="3558024"/>
            <a:ext cx="3005991" cy="212543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C59BA2C-70BB-1F47-A5F6-945E2D754963}"/>
              </a:ext>
            </a:extLst>
          </p:cNvPr>
          <p:cNvSpPr txBox="1"/>
          <p:nvPr/>
        </p:nvSpPr>
        <p:spPr>
          <a:xfrm>
            <a:off x="3425326" y="2691775"/>
            <a:ext cx="2040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  <a:latin typeface="Amazon Ember Light"/>
              </a:rPr>
              <a:t>Up to 1 MB or 1000 records per second, per shard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31E29F1-7C76-0D4B-B113-8B81FA817EFF}"/>
              </a:ext>
            </a:extLst>
          </p:cNvPr>
          <p:cNvSpPr txBox="1"/>
          <p:nvPr/>
        </p:nvSpPr>
        <p:spPr>
          <a:xfrm>
            <a:off x="8612287" y="3089394"/>
            <a:ext cx="2040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2"/>
                </a:solidFill>
                <a:latin typeface="Amazon Ember Light"/>
              </a:rPr>
              <a:t>GetRecords</a:t>
            </a:r>
            <a:r>
              <a:rPr lang="en-US" sz="1600" b="1" dirty="0">
                <a:solidFill>
                  <a:schemeClr val="bg2"/>
                </a:solidFill>
                <a:latin typeface="Amazon Ember Light"/>
              </a:rPr>
              <a:t>()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92436AF-71D5-8D45-8D28-629FF99832EC}"/>
              </a:ext>
            </a:extLst>
          </p:cNvPr>
          <p:cNvSpPr txBox="1"/>
          <p:nvPr/>
        </p:nvSpPr>
        <p:spPr>
          <a:xfrm>
            <a:off x="8612287" y="3900643"/>
            <a:ext cx="2040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  <a:latin typeface="Amazon Ember Light"/>
              </a:rPr>
              <a:t>Up to 2MB per second, per shard</a:t>
            </a:r>
          </a:p>
        </p:txBody>
      </p:sp>
    </p:spTree>
    <p:extLst>
      <p:ext uri="{BB962C8B-B14F-4D97-AF65-F5344CB8AC3E}">
        <p14:creationId xmlns:p14="http://schemas.microsoft.com/office/powerpoint/2010/main" val="3804731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A2042-356A-3949-A7B2-398F089A2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Kinesis</a:t>
            </a:r>
            <a:r>
              <a:rPr lang="en-US" dirty="0"/>
              <a:t> Streams Shards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DFFECAF-0DAE-9749-975B-595BE23C2F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1645920"/>
            <a:ext cx="13510260" cy="468630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One stream is made of many different shards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Billing is per shard provisioned, can have as many shards as you want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Batching available or per message calls.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The number of shards can evolve over time (</a:t>
            </a:r>
            <a:r>
              <a:rPr lang="en-IN" dirty="0" err="1"/>
              <a:t>reshard</a:t>
            </a:r>
            <a:r>
              <a:rPr lang="en-IN" dirty="0"/>
              <a:t> / merge)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Records are ordered per shard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1C7779-C887-AC4A-B1A6-36E173B33FBB}"/>
              </a:ext>
            </a:extLst>
          </p:cNvPr>
          <p:cNvSpPr/>
          <p:nvPr/>
        </p:nvSpPr>
        <p:spPr>
          <a:xfrm>
            <a:off x="5973079" y="4435154"/>
            <a:ext cx="2173633" cy="2691617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24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Light"/>
              <a:ea typeface="+mn-ea"/>
              <a:cs typeface="+mn-cs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720A4E8-CD92-A940-A77D-3980E5D68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68187" y="4446017"/>
            <a:ext cx="573985" cy="57398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24E2BB2-A9EF-4E4F-905A-EDAFA5EAD8FB}"/>
              </a:ext>
            </a:extLst>
          </p:cNvPr>
          <p:cNvSpPr/>
          <p:nvPr/>
        </p:nvSpPr>
        <p:spPr>
          <a:xfrm>
            <a:off x="6271107" y="5109108"/>
            <a:ext cx="1635760" cy="459311"/>
          </a:xfrm>
          <a:prstGeom prst="roundRect">
            <a:avLst/>
          </a:prstGeom>
          <a:solidFill>
            <a:schemeClr val="accent1"/>
          </a:solidFill>
          <a:ln w="10795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r>
              <a:rPr lang="en-US" sz="1867" b="1" kern="0" dirty="0">
                <a:solidFill>
                  <a:srgbClr val="FFFFFF"/>
                </a:solidFill>
                <a:latin typeface="Amazon Ember Light"/>
              </a:rPr>
              <a:t>Shard 1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31E3A6E-E20B-F448-A349-033658A3372B}"/>
              </a:ext>
            </a:extLst>
          </p:cNvPr>
          <p:cNvSpPr/>
          <p:nvPr/>
        </p:nvSpPr>
        <p:spPr>
          <a:xfrm>
            <a:off x="6271107" y="5770420"/>
            <a:ext cx="1635760" cy="459311"/>
          </a:xfrm>
          <a:prstGeom prst="roundRect">
            <a:avLst/>
          </a:prstGeom>
          <a:solidFill>
            <a:schemeClr val="accent1"/>
          </a:solidFill>
          <a:ln w="10795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r>
              <a:rPr lang="en-US" sz="1867" b="1" kern="0" dirty="0">
                <a:solidFill>
                  <a:srgbClr val="FFFFFF"/>
                </a:solidFill>
                <a:latin typeface="Amazon Ember Light"/>
              </a:rPr>
              <a:t>Shard 2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484D289-3720-E241-AD70-9978D477EB57}"/>
              </a:ext>
            </a:extLst>
          </p:cNvPr>
          <p:cNvSpPr/>
          <p:nvPr/>
        </p:nvSpPr>
        <p:spPr>
          <a:xfrm>
            <a:off x="6271107" y="6431732"/>
            <a:ext cx="1635760" cy="459311"/>
          </a:xfrm>
          <a:prstGeom prst="roundRect">
            <a:avLst/>
          </a:prstGeom>
          <a:solidFill>
            <a:schemeClr val="accent1"/>
          </a:solidFill>
          <a:ln w="10795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r>
              <a:rPr lang="en-US" sz="1867" b="1" kern="0" dirty="0">
                <a:solidFill>
                  <a:srgbClr val="FFFFFF"/>
                </a:solidFill>
                <a:latin typeface="Amazon Ember Light"/>
              </a:rPr>
              <a:t>Shard </a:t>
            </a:r>
            <a:r>
              <a:rPr lang="en-US" sz="1867" b="1" i="1" kern="0" dirty="0">
                <a:solidFill>
                  <a:srgbClr val="FFFFFF"/>
                </a:solidFill>
                <a:latin typeface="Amazon Ember Light"/>
              </a:rPr>
              <a:t>n</a:t>
            </a:r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E75E9C50-33AE-7B49-91F5-57337284030A}"/>
              </a:ext>
            </a:extLst>
          </p:cNvPr>
          <p:cNvSpPr/>
          <p:nvPr/>
        </p:nvSpPr>
        <p:spPr>
          <a:xfrm>
            <a:off x="11157595" y="5268939"/>
            <a:ext cx="1747520" cy="1024049"/>
          </a:xfrm>
          <a:prstGeom prst="roundRect">
            <a:avLst/>
          </a:prstGeom>
          <a:solidFill>
            <a:srgbClr val="7030A0"/>
          </a:solidFill>
          <a:ln w="10795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r>
              <a:rPr lang="en-US" sz="1867" b="1" kern="0" dirty="0">
                <a:solidFill>
                  <a:srgbClr val="FFFFFF"/>
                </a:solidFill>
                <a:latin typeface="Amazon Ember Light"/>
              </a:rPr>
              <a:t>Consumer</a:t>
            </a:r>
          </a:p>
        </p:txBody>
      </p:sp>
      <p:sp>
        <p:nvSpPr>
          <p:cNvPr id="11" name="Rectangle: Rounded Corners 21">
            <a:extLst>
              <a:ext uri="{FF2B5EF4-FFF2-40B4-BE49-F238E27FC236}">
                <a16:creationId xmlns:a16="http://schemas.microsoft.com/office/drawing/2014/main" id="{F9EF5A70-5187-2D43-9EC9-9137DDB25623}"/>
              </a:ext>
            </a:extLst>
          </p:cNvPr>
          <p:cNvSpPr/>
          <p:nvPr/>
        </p:nvSpPr>
        <p:spPr>
          <a:xfrm>
            <a:off x="1612928" y="5270139"/>
            <a:ext cx="1349268" cy="1024049"/>
          </a:xfrm>
          <a:prstGeom prst="roundRect">
            <a:avLst/>
          </a:prstGeom>
          <a:solidFill>
            <a:srgbClr val="7030A0"/>
          </a:solidFill>
          <a:ln w="10795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/>
                <a:ea typeface="+mn-ea"/>
                <a:cs typeface="+mn-cs"/>
              </a:rPr>
              <a:t>Producer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90F869FA-E378-2E46-9B48-C8340CB8F3FA}"/>
              </a:ext>
            </a:extLst>
          </p:cNvPr>
          <p:cNvSpPr/>
          <p:nvPr/>
        </p:nvSpPr>
        <p:spPr>
          <a:xfrm>
            <a:off x="2962196" y="5692570"/>
            <a:ext cx="3005991" cy="212543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16A7754-DB67-8A4F-91FD-B9CE9365A07F}"/>
              </a:ext>
            </a:extLst>
          </p:cNvPr>
          <p:cNvSpPr/>
          <p:nvPr/>
        </p:nvSpPr>
        <p:spPr>
          <a:xfrm>
            <a:off x="8146712" y="5674690"/>
            <a:ext cx="3005991" cy="212543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541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29D0C-238D-2B45-A33E-6180D9DFF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Kinesis</a:t>
            </a:r>
            <a:r>
              <a:rPr lang="en-US" dirty="0"/>
              <a:t> Streams Records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12FE6-9A1E-D741-886B-F5182788E6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39" y="1645920"/>
            <a:ext cx="8866294" cy="4686301"/>
          </a:xfrm>
        </p:spPr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Data Blob – </a:t>
            </a:r>
          </a:p>
          <a:p>
            <a:pPr marL="1645920" lvl="1" algn="just">
              <a:buFont typeface="Arial" panose="020B0604020202020204" pitchFamily="34" charset="0"/>
              <a:buChar char="•"/>
            </a:pPr>
            <a:r>
              <a:rPr lang="en-IN" sz="2400" dirty="0"/>
              <a:t>Data being sent, serialized as bytes. Up to 1 MB. Can represent anything </a:t>
            </a:r>
          </a:p>
          <a:p>
            <a:pPr algn="just"/>
            <a:endParaRPr lang="en-IN" sz="2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6"/>
                </a:solidFill>
              </a:rPr>
              <a:t>Record Key – </a:t>
            </a:r>
          </a:p>
          <a:p>
            <a:pPr marL="1645920" lvl="1" algn="just">
              <a:buFont typeface="Arial" panose="020B0604020202020204" pitchFamily="34" charset="0"/>
              <a:buChar char="•"/>
            </a:pPr>
            <a:r>
              <a:rPr lang="en-IN" sz="2400" dirty="0"/>
              <a:t>Sent alongside a record, helps to group records in Shards. Same Key = Same Shard</a:t>
            </a:r>
          </a:p>
          <a:p>
            <a:pPr marL="1645920" lvl="1" algn="just">
              <a:buFont typeface="Arial" panose="020B0604020202020204" pitchFamily="34" charset="0"/>
              <a:buChar char="•"/>
            </a:pPr>
            <a:r>
              <a:rPr lang="en-IN" sz="2400" dirty="0"/>
              <a:t>Use a highly distributed key to avoid the “hot partition”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/>
                </a:solidFill>
              </a:rPr>
              <a:t>Sequence Number – </a:t>
            </a:r>
          </a:p>
          <a:p>
            <a:pPr marL="1645920" lvl="1" algn="just">
              <a:buFont typeface="Arial" panose="020B0604020202020204" pitchFamily="34" charset="0"/>
              <a:buChar char="•"/>
            </a:pPr>
            <a:r>
              <a:rPr lang="en-US" sz="2400" dirty="0"/>
              <a:t>Unique identifier for each records put in shards. Added by Kinesis after ingestion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347282-0DF7-6542-945B-10C7D1BAD985}"/>
              </a:ext>
            </a:extLst>
          </p:cNvPr>
          <p:cNvSpPr/>
          <p:nvPr/>
        </p:nvSpPr>
        <p:spPr>
          <a:xfrm>
            <a:off x="10701867" y="1490133"/>
            <a:ext cx="2658533" cy="32004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Data Blob</a:t>
            </a:r>
          </a:p>
          <a:p>
            <a:pPr algn="ctr"/>
            <a:r>
              <a:rPr lang="en-US" sz="2400" dirty="0"/>
              <a:t>(up to 1MB)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Bytes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34484B-C03B-3443-9073-7702758619E1}"/>
              </a:ext>
            </a:extLst>
          </p:cNvPr>
          <p:cNvSpPr/>
          <p:nvPr/>
        </p:nvSpPr>
        <p:spPr>
          <a:xfrm>
            <a:off x="10701866" y="4690533"/>
            <a:ext cx="2658533" cy="123613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Record Key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0006CF-2353-584E-8E89-25D02221B0FF}"/>
              </a:ext>
            </a:extLst>
          </p:cNvPr>
          <p:cNvSpPr/>
          <p:nvPr/>
        </p:nvSpPr>
        <p:spPr>
          <a:xfrm>
            <a:off x="10701866" y="5926667"/>
            <a:ext cx="2658533" cy="1236134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Record Key</a:t>
            </a:r>
          </a:p>
        </p:txBody>
      </p:sp>
    </p:spTree>
    <p:extLst>
      <p:ext uri="{BB962C8B-B14F-4D97-AF65-F5344CB8AC3E}">
        <p14:creationId xmlns:p14="http://schemas.microsoft.com/office/powerpoint/2010/main" val="634258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374D7-5D52-6443-9F61-23BD3D70C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Kinesis</a:t>
            </a:r>
            <a:r>
              <a:rPr lang="en-US" dirty="0"/>
              <a:t> Streams Records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5F08B4-8121-5343-9DE5-CF4F523E0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266176"/>
            <a:ext cx="4706620" cy="36972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5FB4A0-EE57-AC46-BD8D-562DDF2E18D8}"/>
              </a:ext>
            </a:extLst>
          </p:cNvPr>
          <p:cNvSpPr/>
          <p:nvPr/>
        </p:nvSpPr>
        <p:spPr>
          <a:xfrm>
            <a:off x="2044545" y="3012754"/>
            <a:ext cx="2173633" cy="2691617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24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Light"/>
              <a:ea typeface="+mn-ea"/>
              <a:cs typeface="+mn-cs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D1516E7-22D8-A449-8BF8-37C07CF17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9653" y="3023617"/>
            <a:ext cx="573985" cy="57398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B960390-C68F-0242-A3E0-55733058FD78}"/>
              </a:ext>
            </a:extLst>
          </p:cNvPr>
          <p:cNvSpPr/>
          <p:nvPr/>
        </p:nvSpPr>
        <p:spPr>
          <a:xfrm>
            <a:off x="2342573" y="3686708"/>
            <a:ext cx="1635760" cy="459311"/>
          </a:xfrm>
          <a:prstGeom prst="roundRect">
            <a:avLst/>
          </a:prstGeom>
          <a:solidFill>
            <a:schemeClr val="accent6"/>
          </a:solidFill>
          <a:ln w="10795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r>
              <a:rPr lang="en-US" sz="1867" b="1" kern="0" dirty="0">
                <a:solidFill>
                  <a:srgbClr val="FFFFFF"/>
                </a:solidFill>
                <a:latin typeface="Amazon Ember Light"/>
              </a:rPr>
              <a:t>Shard 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9B16112-8405-A148-8ED1-5D117360DD7C}"/>
              </a:ext>
            </a:extLst>
          </p:cNvPr>
          <p:cNvSpPr/>
          <p:nvPr/>
        </p:nvSpPr>
        <p:spPr>
          <a:xfrm>
            <a:off x="2342573" y="4348020"/>
            <a:ext cx="1635760" cy="459311"/>
          </a:xfrm>
          <a:prstGeom prst="roundRect">
            <a:avLst/>
          </a:prstGeom>
          <a:solidFill>
            <a:schemeClr val="accent1"/>
          </a:solidFill>
          <a:ln w="10795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r>
              <a:rPr lang="en-US" sz="1867" b="1" kern="0" dirty="0">
                <a:solidFill>
                  <a:srgbClr val="FFFFFF"/>
                </a:solidFill>
                <a:latin typeface="Amazon Ember Light"/>
              </a:rPr>
              <a:t>Shard B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089A051-C0C6-9548-9848-0BAAA7B6D2A2}"/>
              </a:ext>
            </a:extLst>
          </p:cNvPr>
          <p:cNvSpPr/>
          <p:nvPr/>
        </p:nvSpPr>
        <p:spPr>
          <a:xfrm>
            <a:off x="2342573" y="5009332"/>
            <a:ext cx="1635760" cy="459311"/>
          </a:xfrm>
          <a:prstGeom prst="roundRect">
            <a:avLst/>
          </a:prstGeom>
          <a:solidFill>
            <a:schemeClr val="accent1"/>
          </a:solidFill>
          <a:ln w="10795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r>
              <a:rPr lang="en-US" sz="1867" b="1" kern="0" dirty="0">
                <a:solidFill>
                  <a:srgbClr val="FFFFFF"/>
                </a:solidFill>
                <a:latin typeface="Amazon Ember Light"/>
              </a:rPr>
              <a:t>Shard </a:t>
            </a:r>
            <a:r>
              <a:rPr lang="en-US" sz="1867" b="1" i="1" kern="0" dirty="0">
                <a:solidFill>
                  <a:srgbClr val="FFFFFF"/>
                </a:solidFill>
                <a:latin typeface="Amazon Ember Light"/>
              </a:rPr>
              <a:t>N</a:t>
            </a:r>
          </a:p>
        </p:txBody>
      </p:sp>
      <p:pic>
        <p:nvPicPr>
          <p:cNvPr id="11" name="Graphic 10" descr="Arrow Slight curve">
            <a:extLst>
              <a:ext uri="{FF2B5EF4-FFF2-40B4-BE49-F238E27FC236}">
                <a16:creationId xmlns:a16="http://schemas.microsoft.com/office/drawing/2014/main" id="{6340E5A7-33DE-D444-B332-52815CC17E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0900" y="3534469"/>
            <a:ext cx="1627101" cy="162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61742"/>
      </p:ext>
    </p:extLst>
  </p:cSld>
  <p:clrMapOvr>
    <a:masterClrMapping/>
  </p:clrMapOvr>
</p:sld>
</file>

<file path=ppt/theme/theme1.xml><?xml version="1.0" encoding="utf-8"?>
<a:theme xmlns:a="http://schemas.openxmlformats.org/drawingml/2006/main" name="DeckTemplate-AWS">
  <a:themeElements>
    <a:clrScheme name="Custom 14">
      <a:dk1>
        <a:srgbClr val="002D43"/>
      </a:dk1>
      <a:lt1>
        <a:srgbClr val="FFFFFF"/>
      </a:lt1>
      <a:dk2>
        <a:srgbClr val="232F3E"/>
      </a:dk2>
      <a:lt2>
        <a:srgbClr val="FFFFFF"/>
      </a:lt2>
      <a:accent1>
        <a:srgbClr val="FF9900"/>
      </a:accent1>
      <a:accent2>
        <a:srgbClr val="00A0C8"/>
      </a:accent2>
      <a:accent3>
        <a:srgbClr val="007DBC"/>
      </a:accent3>
      <a:accent4>
        <a:srgbClr val="69AE35"/>
      </a:accent4>
      <a:accent5>
        <a:srgbClr val="1D8900"/>
      </a:accent5>
      <a:accent6>
        <a:srgbClr val="FF5745"/>
      </a:accent6>
      <a:hlink>
        <a:srgbClr val="00E0EA"/>
      </a:hlink>
      <a:folHlink>
        <a:srgbClr val="00A0C8"/>
      </a:folHlink>
    </a:clrScheme>
    <a:fontScheme name="Test">
      <a:majorFont>
        <a:latin typeface="Amazon Ember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900" dirty="0" err="1" smtClean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2.xml><?xml version="1.0" encoding="utf-8"?>
<a:theme xmlns:a="http://schemas.openxmlformats.org/drawingml/2006/main" name="4-05665_ReInvent_2018_Template_Light">
  <a:themeElements>
    <a:clrScheme name="Re:Invent 2018">
      <a:dk1>
        <a:srgbClr val="000000"/>
      </a:dk1>
      <a:lt1>
        <a:srgbClr val="FFFFFF"/>
      </a:lt1>
      <a:dk2>
        <a:srgbClr val="282828"/>
      </a:dk2>
      <a:lt2>
        <a:srgbClr val="D232AA"/>
      </a:lt2>
      <a:accent1>
        <a:srgbClr val="D232AA"/>
      </a:accent1>
      <a:accent2>
        <a:srgbClr val="000AFF"/>
      </a:accent2>
      <a:accent3>
        <a:srgbClr val="8C28FF"/>
      </a:accent3>
      <a:accent4>
        <a:srgbClr val="FF2850"/>
      </a:accent4>
      <a:accent5>
        <a:srgbClr val="FF9900"/>
      </a:accent5>
      <a:accent6>
        <a:srgbClr val="50AA4B"/>
      </a:accent6>
      <a:hlink>
        <a:srgbClr val="2D93AA"/>
      </a:hlink>
      <a:folHlink>
        <a:srgbClr val="2D64AA"/>
      </a:folHlink>
    </a:clrScheme>
    <a:fontScheme name="Re:Invent 2018">
      <a:majorFont>
        <a:latin typeface="Amazon Ember Light"/>
        <a:ea typeface=""/>
        <a:cs typeface=""/>
      </a:majorFont>
      <a:minorFont>
        <a:latin typeface="Amazon Ember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Invent 2018 template_16x9_light.potx" id="{E2BE24CE-0B0D-43A8-9BAF-2178801C7488}" vid="{E1C27F3D-144E-46CB-B0A4-59CBB5BA92E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597C89A-FD0C-431E-81F6-90225B937683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24464</TotalTime>
  <Words>718</Words>
  <Application>Microsoft Macintosh PowerPoint</Application>
  <PresentationFormat>Custom</PresentationFormat>
  <Paragraphs>145</Paragraphs>
  <Slides>18</Slides>
  <Notes>4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Amazon Ember</vt:lpstr>
      <vt:lpstr>Amazon Ember Light</vt:lpstr>
      <vt:lpstr>Amazon Ember Regular</vt:lpstr>
      <vt:lpstr>Arial</vt:lpstr>
      <vt:lpstr>ArialMT</vt:lpstr>
      <vt:lpstr>Calibri</vt:lpstr>
      <vt:lpstr>Lucida Console</vt:lpstr>
      <vt:lpstr>SegoeWP</vt:lpstr>
      <vt:lpstr>DeckTemplate-AWS</vt:lpstr>
      <vt:lpstr>4-05665_ReInvent_2018_Template_Light</vt:lpstr>
      <vt:lpstr>PowerPoint Presentation</vt:lpstr>
      <vt:lpstr>What is streaming data? Typical characteristics </vt:lpstr>
      <vt:lpstr>Why streaming data? Get actionable insights quickly </vt:lpstr>
      <vt:lpstr>Amazon Kinesis</vt:lpstr>
      <vt:lpstr>Amazon Kinesis </vt:lpstr>
      <vt:lpstr>Kinesis Streams Overview</vt:lpstr>
      <vt:lpstr>Kinesis Streams Shards</vt:lpstr>
      <vt:lpstr>Kinesis Streams Records</vt:lpstr>
      <vt:lpstr>Kinesis Streams Records</vt:lpstr>
      <vt:lpstr>Kinesis Producers</vt:lpstr>
      <vt:lpstr>Kinesis Consumers</vt:lpstr>
      <vt:lpstr>Kinesis Data Analytics</vt:lpstr>
      <vt:lpstr>Demo</vt:lpstr>
      <vt:lpstr>Transaction Rate Alarm</vt:lpstr>
      <vt:lpstr>Thank you </vt:lpstr>
      <vt:lpstr>Kinesis Firehose</vt:lpstr>
      <vt:lpstr>Kinesis Data Firehose</vt:lpstr>
      <vt:lpstr>Kinesis Data Firehose Delivery Architecture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169</cp:revision>
  <dcterms:created xsi:type="dcterms:W3CDTF">2016-06-17T18:22:10Z</dcterms:created>
  <dcterms:modified xsi:type="dcterms:W3CDTF">2020-01-21T09:55:36Z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